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20.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48.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47.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4"/>
  </p:notesMasterIdLst>
  <p:sldIdLst>
    <p:sldId id="417" r:id="rId2"/>
    <p:sldId id="328" r:id="rId3"/>
    <p:sldId id="423" r:id="rId4"/>
    <p:sldId id="424" r:id="rId5"/>
    <p:sldId id="425" r:id="rId6"/>
    <p:sldId id="364" r:id="rId7"/>
    <p:sldId id="427" r:id="rId8"/>
    <p:sldId id="418" r:id="rId9"/>
    <p:sldId id="419" r:id="rId10"/>
    <p:sldId id="420" r:id="rId11"/>
    <p:sldId id="421" r:id="rId12"/>
    <p:sldId id="422" r:id="rId13"/>
    <p:sldId id="428" r:id="rId14"/>
    <p:sldId id="429" r:id="rId15"/>
    <p:sldId id="430" r:id="rId16"/>
    <p:sldId id="362" r:id="rId17"/>
    <p:sldId id="431" r:id="rId18"/>
    <p:sldId id="354" r:id="rId19"/>
    <p:sldId id="432" r:id="rId20"/>
    <p:sldId id="361" r:id="rId21"/>
    <p:sldId id="332" r:id="rId22"/>
    <p:sldId id="333" r:id="rId23"/>
    <p:sldId id="257" r:id="rId24"/>
    <p:sldId id="260" r:id="rId25"/>
    <p:sldId id="433" r:id="rId26"/>
    <p:sldId id="434" r:id="rId27"/>
    <p:sldId id="261" r:id="rId28"/>
    <p:sldId id="363" r:id="rId29"/>
    <p:sldId id="435" r:id="rId30"/>
    <p:sldId id="334" r:id="rId31"/>
    <p:sldId id="335" r:id="rId32"/>
    <p:sldId id="336" r:id="rId33"/>
    <p:sldId id="337" r:id="rId34"/>
    <p:sldId id="267" r:id="rId35"/>
    <p:sldId id="268" r:id="rId36"/>
    <p:sldId id="269" r:id="rId37"/>
    <p:sldId id="270" r:id="rId38"/>
    <p:sldId id="436" r:id="rId39"/>
    <p:sldId id="271" r:id="rId40"/>
    <p:sldId id="346" r:id="rId41"/>
    <p:sldId id="283" r:id="rId42"/>
    <p:sldId id="437" r:id="rId43"/>
    <p:sldId id="281" r:id="rId44"/>
    <p:sldId id="348" r:id="rId45"/>
    <p:sldId id="360" r:id="rId46"/>
    <p:sldId id="349" r:id="rId47"/>
    <p:sldId id="274" r:id="rId48"/>
    <p:sldId id="317" r:id="rId49"/>
    <p:sldId id="272" r:id="rId50"/>
    <p:sldId id="273" r:id="rId51"/>
    <p:sldId id="276" r:id="rId52"/>
    <p:sldId id="278" r:id="rId53"/>
    <p:sldId id="277" r:id="rId54"/>
    <p:sldId id="275" r:id="rId55"/>
    <p:sldId id="356" r:id="rId56"/>
    <p:sldId id="357" r:id="rId57"/>
    <p:sldId id="358" r:id="rId58"/>
    <p:sldId id="359" r:id="rId59"/>
    <p:sldId id="314" r:id="rId60"/>
    <p:sldId id="315" r:id="rId61"/>
    <p:sldId id="347" r:id="rId62"/>
    <p:sldId id="367" r:id="rId63"/>
    <p:sldId id="369" r:id="rId64"/>
    <p:sldId id="378" r:id="rId65"/>
    <p:sldId id="370" r:id="rId66"/>
    <p:sldId id="371" r:id="rId67"/>
    <p:sldId id="372" r:id="rId68"/>
    <p:sldId id="374" r:id="rId69"/>
    <p:sldId id="375" r:id="rId70"/>
    <p:sldId id="376" r:id="rId71"/>
    <p:sldId id="377" r:id="rId72"/>
    <p:sldId id="373" r:id="rId7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indows User" initials="WU" lastIdx="15"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05A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81" autoAdjust="0"/>
    <p:restoredTop sz="67715" autoAdjust="0"/>
  </p:normalViewPr>
  <p:slideViewPr>
    <p:cSldViewPr>
      <p:cViewPr varScale="1">
        <p:scale>
          <a:sx n="77" d="100"/>
          <a:sy n="77" d="100"/>
        </p:scale>
        <p:origin x="1764" y="108"/>
      </p:cViewPr>
      <p:guideLst>
        <p:guide orient="horz" pos="2160"/>
        <p:guide pos="2880"/>
      </p:guideLst>
    </p:cSldViewPr>
  </p:slideViewPr>
  <p:notesTextViewPr>
    <p:cViewPr>
      <p:scale>
        <a:sx n="1" d="1"/>
        <a:sy n="1" d="1"/>
      </p:scale>
      <p:origin x="0" y="0"/>
    </p:cViewPr>
  </p:notesTextViewPr>
  <p:sorterViewPr>
    <p:cViewPr>
      <p:scale>
        <a:sx n="100" d="100"/>
        <a:sy n="100" d="100"/>
      </p:scale>
      <p:origin x="0" y="277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customXml" Target="../customXml/item3.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customXml" Target="../customXml/item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81"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60.png>
</file>

<file path=ppt/media/image17.jpeg>
</file>

<file path=ppt/media/image170.png>
</file>

<file path=ppt/media/image18.png>
</file>

<file path=ppt/media/image19.png>
</file>

<file path=ppt/media/image2.jpeg>
</file>

<file path=ppt/media/image20.png>
</file>

<file path=ppt/media/image21.jpeg>
</file>

<file path=ppt/media/image22.jpeg>
</file>

<file path=ppt/media/image23.jpeg>
</file>

<file path=ppt/media/image24.jpeg>
</file>

<file path=ppt/media/image240.png>
</file>

<file path=ppt/media/image25.jpeg>
</file>

<file path=ppt/media/image26.png>
</file>

<file path=ppt/media/image27.jpeg>
</file>

<file path=ppt/media/image270.png>
</file>

<file path=ppt/media/image28.jpeg>
</file>

<file path=ppt/media/image29.jpe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jpeg>
</file>

<file path=ppt/media/image41.jpe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jpeg>
</file>

<file path=ppt/media/image55.png>
</file>

<file path=ppt/media/image56.png>
</file>

<file path=ppt/media/image57.jpeg>
</file>

<file path=ppt/media/image58.png>
</file>

<file path=ppt/media/image59.png>
</file>

<file path=ppt/media/image6.gif>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jpg>
</file>

<file path=ppt/media/image690.png>
</file>

<file path=ppt/media/image7.jpeg>
</file>

<file path=ppt/media/image70.jpg>
</file>

<file path=ppt/media/image71.jpg>
</file>

<file path=ppt/media/image72.png>
</file>

<file path=ppt/media/image73.jpe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jpeg>
</file>

<file path=ppt/media/image85.png>
</file>

<file path=ppt/media/image86.png>
</file>

<file path=ppt/media/image87.png>
</file>

<file path=ppt/media/image88.png>
</file>

<file path=ppt/media/image89.png>
</file>

<file path=ppt/media/image9.jpe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D9F34D2-8AFF-4AB3-AB81-ABE335E1264B}" type="datetimeFigureOut">
              <a:rPr lang="en-US" smtClean="0"/>
              <a:t>10/17/2020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75B7176-418D-4A0C-93BF-3175D60583F7}" type="slidenum">
              <a:rPr lang="en-US" smtClean="0"/>
              <a:t>‹#›</a:t>
            </a:fld>
            <a:endParaRPr lang="en-US"/>
          </a:p>
        </p:txBody>
      </p:sp>
    </p:spTree>
    <p:extLst>
      <p:ext uri="{BB962C8B-B14F-4D97-AF65-F5344CB8AC3E}">
        <p14:creationId xmlns:p14="http://schemas.microsoft.com/office/powerpoint/2010/main" val="4068018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sr-Latn-RS" dirty="0"/>
              <a:t>Profesor: dr Asistenti</a:t>
            </a:r>
            <a:r>
              <a:rPr lang="en-US" dirty="0"/>
              <a:t>: </a:t>
            </a:r>
          </a:p>
          <a:p>
            <a:pPr marL="342900" indent="-342900" algn="l">
              <a:buFont typeface="Arial" pitchFamily="34" charset="0"/>
              <a:buChar char="•"/>
            </a:pPr>
            <a:r>
              <a:rPr lang="en-US" dirty="0" err="1"/>
              <a:t>SIiIT</a:t>
            </a:r>
            <a:r>
              <a:rPr lang="sr-Latn-RS" dirty="0"/>
              <a:t>: </a:t>
            </a:r>
            <a:r>
              <a:rPr lang="en-US" dirty="0"/>
              <a:t>RA:</a:t>
            </a:r>
            <a:r>
              <a:rPr lang="sr-Latn-RS" dirty="0"/>
              <a:t>, i</a:t>
            </a: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1</a:t>
            </a:fld>
            <a:endParaRPr lang="en-US"/>
          </a:p>
        </p:txBody>
      </p:sp>
    </p:spTree>
    <p:extLst>
      <p:ext uri="{BB962C8B-B14F-4D97-AF65-F5344CB8AC3E}">
        <p14:creationId xmlns:p14="http://schemas.microsoft.com/office/powerpoint/2010/main" val="30285241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dirty="0"/>
              <a:t>Infracrveno zračenje emituju zagrejana tela</a:t>
            </a:r>
            <a:endParaRPr lang="sr-Latn-R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sr-Latn-RS" sz="1200" b="0" i="0" kern="1200" dirty="0">
                <a:solidFill>
                  <a:schemeClr val="tx1"/>
                </a:solidFill>
                <a:effectLst/>
                <a:latin typeface="+mn-lt"/>
                <a:ea typeface="+mn-ea"/>
                <a:cs typeface="+mn-cs"/>
              </a:rPr>
              <a:t>I</a:t>
            </a:r>
            <a:r>
              <a:rPr lang="en-US" sz="1200" b="0" i="0" kern="1200" dirty="0" err="1">
                <a:solidFill>
                  <a:schemeClr val="tx1"/>
                </a:solidFill>
                <a:effectLst/>
                <a:latin typeface="+mn-lt"/>
                <a:ea typeface="+mn-ea"/>
                <a:cs typeface="+mn-cs"/>
              </a:rPr>
              <a:t>nfracrvena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radijacija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nalazi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industrijske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naučne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medicinske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primene</a:t>
            </a:r>
            <a:endParaRPr lang="sr-Latn-RS" sz="1200" b="0" i="0" kern="1200" dirty="0">
              <a:solidFill>
                <a:schemeClr val="tx1"/>
              </a:solidFill>
              <a:effectLst/>
              <a:latin typeface="+mn-lt"/>
              <a:ea typeface="+mn-ea"/>
              <a:cs typeface="+mn-cs"/>
            </a:endParaRPr>
          </a:p>
          <a:p>
            <a:pPr marL="628650" lvl="1" indent="-171450">
              <a:buFont typeface="Arial" panose="020B0604020202020204" pitchFamily="34" charset="0"/>
              <a:buChar char="•"/>
            </a:pPr>
            <a:r>
              <a:rPr lang="en-US" sz="1200" b="0" i="0" kern="1200" dirty="0" err="1">
                <a:solidFill>
                  <a:schemeClr val="tx1"/>
                </a:solidFill>
                <a:effectLst/>
                <a:latin typeface="+mn-lt"/>
                <a:ea typeface="+mn-ea"/>
                <a:cs typeface="+mn-cs"/>
              </a:rPr>
              <a:t>Uređaji</a:t>
            </a:r>
            <a:r>
              <a:rPr lang="en-US" sz="1200" b="0" i="0" kern="1200" dirty="0">
                <a:solidFill>
                  <a:schemeClr val="tx1"/>
                </a:solidFill>
                <a:effectLst/>
                <a:latin typeface="+mn-lt"/>
                <a:ea typeface="+mn-ea"/>
                <a:cs typeface="+mn-cs"/>
              </a:rPr>
              <a:t> za </a:t>
            </a:r>
            <a:r>
              <a:rPr lang="en-US" sz="1200" b="0" i="0" kern="1200" dirty="0" err="1">
                <a:solidFill>
                  <a:schemeClr val="tx1"/>
                </a:solidFill>
                <a:effectLst/>
                <a:latin typeface="+mn-lt"/>
                <a:ea typeface="+mn-ea"/>
                <a:cs typeface="+mn-cs"/>
              </a:rPr>
              <a:t>noćni</a:t>
            </a:r>
            <a:r>
              <a:rPr lang="en-US" sz="1200" b="0" i="0" kern="1200" dirty="0">
                <a:solidFill>
                  <a:schemeClr val="tx1"/>
                </a:solidFill>
                <a:effectLst/>
                <a:latin typeface="+mn-lt"/>
                <a:ea typeface="+mn-ea"/>
                <a:cs typeface="+mn-cs"/>
              </a:rPr>
              <a:t> vid </a:t>
            </a:r>
            <a:r>
              <a:rPr lang="en-US" sz="1200" b="0" i="0" kern="1200" dirty="0" err="1">
                <a:solidFill>
                  <a:schemeClr val="tx1"/>
                </a:solidFill>
                <a:effectLst/>
                <a:latin typeface="+mn-lt"/>
                <a:ea typeface="+mn-ea"/>
                <a:cs typeface="+mn-cs"/>
              </a:rPr>
              <a:t>koji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koriste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aktivnu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blisko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infracrvenu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iluminaciju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omogućavaju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ljudima</a:t>
            </a:r>
            <a:r>
              <a:rPr lang="en-US" sz="1200" b="0" i="0" kern="1200" dirty="0">
                <a:solidFill>
                  <a:schemeClr val="tx1"/>
                </a:solidFill>
                <a:effectLst/>
                <a:latin typeface="+mn-lt"/>
                <a:ea typeface="+mn-ea"/>
                <a:cs typeface="+mn-cs"/>
              </a:rPr>
              <a:t> da vide u </a:t>
            </a:r>
            <a:r>
              <a:rPr lang="en-US" sz="1200" b="0" i="0" kern="1200" dirty="0" err="1">
                <a:solidFill>
                  <a:schemeClr val="tx1"/>
                </a:solidFill>
                <a:effectLst/>
                <a:latin typeface="+mn-lt"/>
                <a:ea typeface="+mn-ea"/>
                <a:cs typeface="+mn-cs"/>
              </a:rPr>
              <a:t>mraku</a:t>
            </a:r>
            <a:r>
              <a:rPr lang="en-US" sz="1200" b="0" i="0" kern="1200" dirty="0">
                <a:solidFill>
                  <a:schemeClr val="tx1"/>
                </a:solidFill>
                <a:effectLst/>
                <a:latin typeface="+mn-lt"/>
                <a:ea typeface="+mn-ea"/>
                <a:cs typeface="+mn-cs"/>
              </a:rPr>
              <a:t>, a da </a:t>
            </a:r>
            <a:r>
              <a:rPr lang="en-US" sz="1200" b="0" i="0" kern="1200" dirty="0" err="1">
                <a:solidFill>
                  <a:schemeClr val="tx1"/>
                </a:solidFill>
                <a:effectLst/>
                <a:latin typeface="+mn-lt"/>
                <a:ea typeface="+mn-ea"/>
                <a:cs typeface="+mn-cs"/>
              </a:rPr>
              <a:t>posmatrač</a:t>
            </a:r>
            <a:r>
              <a:rPr lang="en-US" sz="1200" b="0" i="0" kern="1200" dirty="0">
                <a:solidFill>
                  <a:schemeClr val="tx1"/>
                </a:solidFill>
                <a:effectLst/>
                <a:latin typeface="+mn-lt"/>
                <a:ea typeface="+mn-ea"/>
                <a:cs typeface="+mn-cs"/>
              </a:rPr>
              <a:t> ne </a:t>
            </a:r>
            <a:r>
              <a:rPr lang="en-US" sz="1200" b="0" i="0" kern="1200" dirty="0" err="1">
                <a:solidFill>
                  <a:schemeClr val="tx1"/>
                </a:solidFill>
                <a:effectLst/>
                <a:latin typeface="+mn-lt"/>
                <a:ea typeface="+mn-ea"/>
                <a:cs typeface="+mn-cs"/>
              </a:rPr>
              <a:t>bude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detektova</a:t>
            </a:r>
            <a:endParaRPr lang="sr-Latn-RS" sz="1200" b="0" i="0" kern="1200" dirty="0">
              <a:solidFill>
                <a:schemeClr val="tx1"/>
              </a:solidFill>
              <a:effectLst/>
              <a:latin typeface="+mn-lt"/>
              <a:ea typeface="+mn-ea"/>
              <a:cs typeface="+mn-cs"/>
            </a:endParaRPr>
          </a:p>
          <a:p>
            <a:pPr marL="171450" lvl="0" indent="-171450">
              <a:buFont typeface="Arial" panose="020B0604020202020204" pitchFamily="34" charset="0"/>
              <a:buChar char="•"/>
            </a:pPr>
            <a:r>
              <a:rPr lang="sr-Latn-RS" sz="1200" b="0" i="0" kern="1200" dirty="0">
                <a:solidFill>
                  <a:schemeClr val="tx1"/>
                </a:solidFill>
                <a:effectLst/>
                <a:latin typeface="+mn-lt"/>
                <a:ea typeface="+mn-ea"/>
                <a:cs typeface="+mn-cs"/>
              </a:rPr>
              <a:t>Toplotno-infracrvene slike se ekstenzivno koriste za vojne i civilne svrhe. </a:t>
            </a:r>
          </a:p>
          <a:p>
            <a:pPr marL="171450" lvl="0" indent="-171450">
              <a:buFont typeface="Arial" panose="020B0604020202020204" pitchFamily="34" charset="0"/>
              <a:buChar char="•"/>
            </a:pPr>
            <a:r>
              <a:rPr lang="sr-Latn-RS" sz="1200" b="0" i="0" kern="1200" dirty="0">
                <a:solidFill>
                  <a:schemeClr val="tx1"/>
                </a:solidFill>
                <a:effectLst/>
                <a:latin typeface="+mn-lt"/>
                <a:ea typeface="+mn-ea"/>
                <a:cs typeface="+mn-cs"/>
              </a:rPr>
              <a:t>Vojne primene obuhvataju akvizicije mete, prismotru, noćni vid, navođenje i praćenje</a:t>
            </a:r>
          </a:p>
          <a:p>
            <a:pPr marL="171450" lvl="0" indent="-171450">
              <a:buFont typeface="Arial" panose="020B0604020202020204" pitchFamily="34" charset="0"/>
              <a:buChar char="•"/>
            </a:pPr>
            <a:r>
              <a:rPr lang="sr-Latn-RS" sz="1200" b="0" i="0" kern="1200" dirty="0">
                <a:solidFill>
                  <a:schemeClr val="tx1"/>
                </a:solidFill>
                <a:effectLst/>
                <a:latin typeface="+mn-lt"/>
                <a:ea typeface="+mn-ea"/>
                <a:cs typeface="+mn-cs"/>
              </a:rPr>
              <a:t>Civilne primene obuhvataju </a:t>
            </a:r>
          </a:p>
          <a:p>
            <a:pPr marL="628650" lvl="1" indent="-171450">
              <a:buFont typeface="Arial" panose="020B0604020202020204" pitchFamily="34" charset="0"/>
              <a:buChar char="•"/>
            </a:pPr>
            <a:r>
              <a:rPr lang="sr-Latn-RS" sz="1200" b="0" i="0" kern="1200" dirty="0">
                <a:solidFill>
                  <a:schemeClr val="tx1"/>
                </a:solidFill>
                <a:effectLst/>
                <a:latin typeface="+mn-lt"/>
                <a:ea typeface="+mn-ea"/>
                <a:cs typeface="+mn-cs"/>
              </a:rPr>
              <a:t>analizu termalne efikasnosti, </a:t>
            </a:r>
          </a:p>
          <a:p>
            <a:pPr marL="628650" lvl="1" indent="-171450">
              <a:buFont typeface="Arial" panose="020B0604020202020204" pitchFamily="34" charset="0"/>
              <a:buChar char="•"/>
            </a:pPr>
            <a:r>
              <a:rPr lang="sr-Latn-RS" sz="1200" b="0" i="0" kern="1200" dirty="0">
                <a:solidFill>
                  <a:schemeClr val="tx1"/>
                </a:solidFill>
                <a:effectLst/>
                <a:latin typeface="+mn-lt"/>
                <a:ea typeface="+mn-ea"/>
                <a:cs typeface="+mn-cs"/>
              </a:rPr>
              <a:t>praćenje stanja životne sredine</a:t>
            </a:r>
          </a:p>
          <a:p>
            <a:pPr marL="628650" lvl="1" indent="-171450">
              <a:buFont typeface="Arial" panose="020B0604020202020204" pitchFamily="34" charset="0"/>
              <a:buChar char="•"/>
            </a:pPr>
            <a:r>
              <a:rPr lang="sr-Latn-RS" sz="1200" b="0" i="0" kern="1200" dirty="0">
                <a:solidFill>
                  <a:schemeClr val="tx1"/>
                </a:solidFill>
                <a:effectLst/>
                <a:latin typeface="+mn-lt"/>
                <a:ea typeface="+mn-ea"/>
                <a:cs typeface="+mn-cs"/>
              </a:rPr>
              <a:t>daljinsko očitavanje temperature</a:t>
            </a:r>
          </a:p>
          <a:p>
            <a:pPr marL="628650" lvl="1" indent="-171450">
              <a:buFont typeface="Arial" panose="020B0604020202020204" pitchFamily="34" charset="0"/>
              <a:buChar char="•"/>
            </a:pPr>
            <a:r>
              <a:rPr lang="sr-Latn-RS" sz="1200" b="0" i="0" kern="1200" dirty="0">
                <a:solidFill>
                  <a:schemeClr val="tx1"/>
                </a:solidFill>
                <a:effectLst/>
                <a:latin typeface="+mn-lt"/>
                <a:ea typeface="+mn-ea"/>
                <a:cs typeface="+mn-cs"/>
              </a:rPr>
              <a:t>vremenske prognoze</a:t>
            </a:r>
          </a:p>
        </p:txBody>
      </p:sp>
      <p:sp>
        <p:nvSpPr>
          <p:cNvPr id="4" name="Slide Number Placeholder 3"/>
          <p:cNvSpPr>
            <a:spLocks noGrp="1"/>
          </p:cNvSpPr>
          <p:nvPr>
            <p:ph type="sldNum" sz="quarter" idx="5"/>
          </p:nvPr>
        </p:nvSpPr>
        <p:spPr/>
        <p:txBody>
          <a:bodyPr/>
          <a:lstStyle/>
          <a:p>
            <a:fld id="{C75B7176-418D-4A0C-93BF-3175D60583F7}" type="slidenum">
              <a:rPr lang="en-US" smtClean="0"/>
              <a:t>10</a:t>
            </a:fld>
            <a:endParaRPr lang="en-US"/>
          </a:p>
        </p:txBody>
      </p:sp>
    </p:spTree>
    <p:extLst>
      <p:ext uri="{BB962C8B-B14F-4D97-AF65-F5344CB8AC3E}">
        <p14:creationId xmlns:p14="http://schemas.microsoft.com/office/powerpoint/2010/main" val="5736806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sz="1200" b="0" i="0" u="none" strike="noStrike" kern="1200" baseline="0" dirty="0">
                <a:solidFill>
                  <a:schemeClr val="tx1"/>
                </a:solidFill>
                <a:latin typeface="+mn-lt"/>
                <a:ea typeface="+mn-ea"/>
                <a:cs typeface="+mn-cs"/>
              </a:rPr>
              <a:t>R</a:t>
            </a:r>
            <a:r>
              <a:rPr lang="en-US" sz="1200" b="0" i="0" u="none" strike="noStrike" kern="1200" baseline="0" dirty="0" err="1">
                <a:solidFill>
                  <a:schemeClr val="tx1"/>
                </a:solidFill>
                <a:latin typeface="+mn-lt"/>
                <a:ea typeface="+mn-ea"/>
                <a:cs typeface="+mn-cs"/>
              </a:rPr>
              <a:t>adar</a:t>
            </a:r>
            <a:r>
              <a:rPr lang="sr-Latn-RS" sz="1200" b="0" i="0" u="none" strike="noStrike" kern="1200" baseline="0" dirty="0">
                <a:solidFill>
                  <a:schemeClr val="tx1"/>
                </a:solidFill>
                <a:latin typeface="+mn-lt"/>
                <a:ea typeface="+mn-ea"/>
                <a:cs typeface="+mn-cs"/>
              </a:rPr>
              <a:t>: vid kroz oblake, vegetaciju, led i suv pesak</a:t>
            </a: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11</a:t>
            </a:fld>
            <a:endParaRPr lang="en-US"/>
          </a:p>
        </p:txBody>
      </p:sp>
    </p:spTree>
    <p:extLst>
      <p:ext uri="{BB962C8B-B14F-4D97-AF65-F5344CB8AC3E}">
        <p14:creationId xmlns:p14="http://schemas.microsoft.com/office/powerpoint/2010/main" val="6687243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sz="1200" dirty="0"/>
              <a:t>Medicina (MRI – </a:t>
            </a:r>
            <a:r>
              <a:rPr lang="sr-Latn-RS" sz="1200" dirty="0" err="1"/>
              <a:t>Magnetic</a:t>
            </a:r>
            <a:r>
              <a:rPr lang="sr-Latn-RS" sz="1200" dirty="0"/>
              <a:t> </a:t>
            </a:r>
            <a:r>
              <a:rPr lang="sr-Latn-RS" sz="1200" dirty="0" err="1"/>
              <a:t>Resonance</a:t>
            </a:r>
            <a:r>
              <a:rPr lang="sr-Latn-RS" sz="1200" dirty="0"/>
              <a:t> </a:t>
            </a:r>
            <a:r>
              <a:rPr lang="sr-Latn-RS" sz="1200" dirty="0" err="1"/>
              <a:t>Imaging</a:t>
            </a:r>
            <a:r>
              <a:rPr lang="sr-Latn-RS" sz="1200" dirty="0"/>
              <a:t>)</a:t>
            </a:r>
            <a:endParaRPr lang="en-US" sz="1200" dirty="0"/>
          </a:p>
          <a:p>
            <a:pPr marL="628650" lvl="1" indent="-171450">
              <a:buFont typeface="Arial" panose="020B0604020202020204" pitchFamily="34" charset="0"/>
              <a:buChar char="•"/>
            </a:pPr>
            <a:r>
              <a:rPr lang="en-US" sz="1200" dirty="0"/>
              <a:t>Radio </a:t>
            </a:r>
            <a:r>
              <a:rPr lang="en-US" sz="1200" dirty="0" err="1"/>
              <a:t>antena</a:t>
            </a:r>
            <a:r>
              <a:rPr lang="en-US" sz="1200" dirty="0"/>
              <a:t> </a:t>
            </a:r>
            <a:r>
              <a:rPr lang="en-US" sz="1200" dirty="0" err="1"/>
              <a:t>oda</a:t>
            </a:r>
            <a:r>
              <a:rPr lang="sr-Latn-RS" sz="1200" dirty="0"/>
              <a:t>šilje zrake kroz telo, koje potom hvata druga antena</a:t>
            </a:r>
          </a:p>
          <a:p>
            <a:pPr marL="628650" lvl="1" indent="-171450">
              <a:buFont typeface="Arial" panose="020B0604020202020204" pitchFamily="34" charset="0"/>
              <a:buChar char="•"/>
            </a:pPr>
            <a:r>
              <a:rPr lang="sr-Latn-RS" sz="1200" dirty="0"/>
              <a:t>Većina tkiva je transparentna za radio zrake, tako da možete videti unutrašnje karakteristike</a:t>
            </a:r>
          </a:p>
          <a:p>
            <a:pPr marL="628650" lvl="1" indent="-171450">
              <a:buFont typeface="Arial" panose="020B0604020202020204" pitchFamily="34" charset="0"/>
              <a:buChar char="•"/>
            </a:pPr>
            <a:r>
              <a:rPr lang="sr-Latn-RS" sz="1200" dirty="0"/>
              <a:t>Tumori u većoj meri reflektuju radio zrake u odnosu na normalna tkiva, kao i ciste i </a:t>
            </a:r>
            <a:r>
              <a:rPr lang="sr-Latn-RS" sz="1200" dirty="0" err="1"/>
              <a:t>kalcifikacije</a:t>
            </a:r>
            <a:endParaRPr lang="sr-Latn-RS" sz="1200" dirty="0"/>
          </a:p>
          <a:p>
            <a:pPr marL="628650" lvl="1" indent="-171450">
              <a:buFont typeface="Arial" panose="020B0604020202020204" pitchFamily="34" charset="0"/>
              <a:buChar char="•"/>
            </a:pPr>
            <a:r>
              <a:rPr lang="sr-Latn-RS" sz="1200" dirty="0"/>
              <a:t>Odašiljanjem radio talasa i traženjem refleksija iz različitih pravaca možete konstruisati 3D modele za svega nekoliko minuta</a:t>
            </a:r>
            <a:endParaRPr lang="en-US" sz="1200" dirty="0"/>
          </a:p>
          <a:p>
            <a:pPr marL="171450" indent="-171450">
              <a:buFont typeface="Arial" panose="020B0604020202020204" pitchFamily="34" charset="0"/>
              <a:buChar char="•"/>
            </a:pPr>
            <a:r>
              <a:rPr lang="sr-Latn-RS" sz="1200" dirty="0"/>
              <a:t>Astronomija</a:t>
            </a:r>
          </a:p>
          <a:p>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12</a:t>
            </a:fld>
            <a:endParaRPr lang="en-US"/>
          </a:p>
        </p:txBody>
      </p:sp>
    </p:spTree>
    <p:extLst>
      <p:ext uri="{BB962C8B-B14F-4D97-AF65-F5344CB8AC3E}">
        <p14:creationId xmlns:p14="http://schemas.microsoft.com/office/powerpoint/2010/main" val="840905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sr-Latn-RS" dirty="0"/>
              <a:t>Treba napomenuti</a:t>
            </a:r>
            <a:r>
              <a:rPr lang="sr-Latn-RS" baseline="0" dirty="0"/>
              <a:t> da talasna dužina elektromagnetnog talasa koja je neophodna da se objekat „vidi“ mora biti iste veličine ili manja od veličine tog objekta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sr-Latn-RS" baseline="0" dirty="0"/>
              <a:t>LANDSAT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sr-Latn-RS" baseline="0" dirty="0"/>
              <a:t>U nekim delovima </a:t>
            </a:r>
            <a:r>
              <a:rPr lang="sr-Latn-RS" baseline="0" dirty="0" err="1"/>
              <a:t>spektra</a:t>
            </a:r>
            <a:r>
              <a:rPr lang="sr-Latn-RS" baseline="0" dirty="0"/>
              <a:t> možemo bolje videti vegetaciju, u nekima detektovati vlažnost, u nekima minerale,…</a:t>
            </a:r>
            <a:endParaRPr lang="en-US" dirty="0"/>
          </a:p>
          <a:p>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13</a:t>
            </a:fld>
            <a:endParaRPr lang="en-US"/>
          </a:p>
        </p:txBody>
      </p:sp>
    </p:spTree>
    <p:extLst>
      <p:ext uri="{BB962C8B-B14F-4D97-AF65-F5344CB8AC3E}">
        <p14:creationId xmlns:p14="http://schemas.microsoft.com/office/powerpoint/2010/main" val="40897071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dirty="0"/>
              <a:t>Sonda odašilje zvučne talase visoke frekvencije, a takođe ima i senzor zvučnih talasa</a:t>
            </a:r>
          </a:p>
          <a:p>
            <a:pPr marL="171450" indent="-171450">
              <a:buFont typeface="Arial" panose="020B0604020202020204" pitchFamily="34" charset="0"/>
              <a:buChar char="•"/>
            </a:pPr>
            <a:r>
              <a:rPr lang="sr-Latn-RS" dirty="0"/>
              <a:t>Zvučni talasi putuju do tkiva i kosti. Neki talasi se reflektuju nazad do sonde – neki od bližih, neki od daljih površina</a:t>
            </a:r>
          </a:p>
          <a:p>
            <a:pPr marL="171450" indent="-171450">
              <a:buFont typeface="Arial" panose="020B0604020202020204" pitchFamily="34" charset="0"/>
              <a:buChar char="•"/>
            </a:pPr>
            <a:r>
              <a:rPr lang="sr-Latn-RS" dirty="0"/>
              <a:t>Senzori na sondi hvataju talase i računar na osnovu njih (uzimajući u obzir brzinu zvuka) računa distancu od sonde do posmatranog tkiva ili organa i prikazuje na slici distance u formi 2D slike</a:t>
            </a: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14</a:t>
            </a:fld>
            <a:endParaRPr lang="en-US"/>
          </a:p>
        </p:txBody>
      </p:sp>
    </p:spTree>
    <p:extLst>
      <p:ext uri="{BB962C8B-B14F-4D97-AF65-F5344CB8AC3E}">
        <p14:creationId xmlns:p14="http://schemas.microsoft.com/office/powerpoint/2010/main" val="33500332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dirty="0"/>
              <a:t>Elektronski mikroskopi funkcionišu kao i optički, samo što se umesto svetlosti koriste snopovi elektrona</a:t>
            </a:r>
          </a:p>
          <a:p>
            <a:pPr marL="171450" indent="-171450">
              <a:buFont typeface="Arial" panose="020B0604020202020204" pitchFamily="34" charset="0"/>
              <a:buChar char="•"/>
            </a:pPr>
            <a:r>
              <a:rPr lang="sr-Latn-RS" dirty="0"/>
              <a:t>Dešava se interakcija sa posmatranim objektom koja će uticati na snop </a:t>
            </a:r>
            <a:r>
              <a:rPr lang="sr-Latn-RS" dirty="0" err="1"/>
              <a:t>elekrona</a:t>
            </a:r>
            <a:endParaRPr lang="sr-Latn-RS" dirty="0"/>
          </a:p>
          <a:p>
            <a:pPr marL="171450" indent="-171450">
              <a:buFont typeface="Arial" panose="020B0604020202020204" pitchFamily="34" charset="0"/>
              <a:buChar char="•"/>
            </a:pPr>
            <a:r>
              <a:rPr lang="sr-Latn-RS" dirty="0"/>
              <a:t>Ove interakcije se detektuju i transformišu u sliku, na isti način kao što se svetlost reflektuje ili apsorbuje na sceni</a:t>
            </a:r>
          </a:p>
          <a:p>
            <a:pPr marL="171450" indent="-171450">
              <a:buFont typeface="Arial" panose="020B0604020202020204" pitchFamily="34" charset="0"/>
              <a:buChar char="•"/>
            </a:pPr>
            <a:endParaRPr lang="sr-Latn-RS" dirty="0"/>
          </a:p>
          <a:p>
            <a:pPr marL="171450" indent="-171450">
              <a:buFont typeface="Arial" panose="020B0604020202020204" pitchFamily="34" charset="0"/>
              <a:buChar char="•"/>
            </a:pPr>
            <a:r>
              <a:rPr lang="sr-Latn-RS" dirty="0"/>
              <a:t>Dok svetlosni mikroskopi mogu da uvećaju do 1000 puta, elektronski mogu 10 000 ili čak više</a:t>
            </a:r>
          </a:p>
          <a:p>
            <a:pPr marL="171450" indent="-171450">
              <a:buFont typeface="Arial" panose="020B0604020202020204" pitchFamily="34" charset="0"/>
              <a:buChar char="•"/>
            </a:pPr>
            <a:endParaRPr lang="sr-Latn-RS" dirty="0"/>
          </a:p>
          <a:p>
            <a:pPr marL="171450" indent="-171450">
              <a:buFont typeface="Arial" panose="020B0604020202020204" pitchFamily="34" charset="0"/>
              <a:buChar char="•"/>
            </a:pPr>
            <a:r>
              <a:rPr lang="sr-Latn-RS" dirty="0"/>
              <a:t>Slika: polen</a:t>
            </a: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15</a:t>
            </a:fld>
            <a:endParaRPr lang="en-US"/>
          </a:p>
        </p:txBody>
      </p:sp>
    </p:spTree>
    <p:extLst>
      <p:ext uri="{BB962C8B-B14F-4D97-AF65-F5344CB8AC3E}">
        <p14:creationId xmlns:p14="http://schemas.microsoft.com/office/powerpoint/2010/main" val="17459473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16</a:t>
            </a:fld>
            <a:endParaRPr lang="en-US"/>
          </a:p>
        </p:txBody>
      </p:sp>
    </p:spTree>
    <p:extLst>
      <p:ext uri="{BB962C8B-B14F-4D97-AF65-F5344CB8AC3E}">
        <p14:creationId xmlns:p14="http://schemas.microsoft.com/office/powerpoint/2010/main" val="820081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dirty="0"/>
              <a:t>Koncentrisaćemo se na najjednostavnije aspekte ljudskog vida. </a:t>
            </a:r>
            <a:endParaRPr lang="pl-PL" dirty="0"/>
          </a:p>
          <a:p>
            <a:pPr marL="1714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endParaRPr lang="pl-PL" dirty="0"/>
          </a:p>
          <a:p>
            <a:pPr marL="1714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pl-PL" dirty="0"/>
              <a:t>Na primer, kako se ljudsko oko i elektronski uređaji razlikuju u pogledu rezolucije i mogućnosti adaptacije promeni u osvetljenju</a:t>
            </a:r>
          </a:p>
          <a:p>
            <a:pPr marL="628650" lvl="1" indent="-171450">
              <a:buFont typeface="Arial" pitchFamily="34" charset="0"/>
              <a:buChar char="•"/>
            </a:pPr>
            <a:r>
              <a:rPr lang="sr-Latn-RS" dirty="0"/>
              <a:t>Ovo je ne samo </a:t>
            </a:r>
            <a:r>
              <a:rPr lang="sr-Latn-RS" dirty="0" err="1"/>
              <a:t>interesatno</a:t>
            </a:r>
            <a:r>
              <a:rPr lang="sr-Latn-RS" dirty="0"/>
              <a:t> nego i važno sa praktičnog stanovišta</a:t>
            </a:r>
            <a:endParaRPr lang="en-US" dirty="0"/>
          </a:p>
          <a:p>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17</a:t>
            </a:fld>
            <a:endParaRPr lang="en-US"/>
          </a:p>
        </p:txBody>
      </p:sp>
    </p:spTree>
    <p:extLst>
      <p:ext uri="{BB962C8B-B14F-4D97-AF65-F5344CB8AC3E}">
        <p14:creationId xmlns:p14="http://schemas.microsoft.com/office/powerpoint/2010/main" val="28773883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171450" indent="-171450">
                  <a:buFont typeface="Arial" pitchFamily="34" charset="0"/>
                  <a:buChar char="•"/>
                </a:pPr>
                <a:r>
                  <a:rPr lang="sr-Latn-RS" dirty="0"/>
                  <a:t>Megapiksel </a:t>
                </a:r>
                <a:r>
                  <a:rPr lang="en-US" dirty="0"/>
                  <a:t>=</a:t>
                </a:r>
                <a:r>
                  <a:rPr lang="en-US" baseline="0" dirty="0"/>
                  <a:t> </a:t>
                </a:r>
                <a14:m>
                  <m:oMath xmlns:m="http://schemas.openxmlformats.org/officeDocument/2006/math">
                    <m:r>
                      <a:rPr lang="en-US" b="0" i="1" baseline="0" smtClean="0">
                        <a:latin typeface="Cambria Math"/>
                      </a:rPr>
                      <m:t>10^6</m:t>
                    </m:r>
                  </m:oMath>
                </a14:m>
                <a:r>
                  <a:rPr lang="en-US" dirty="0"/>
                  <a:t> piksela</a:t>
                </a:r>
              </a:p>
            </p:txBody>
          </p:sp>
        </mc:Choice>
        <mc:Fallback xmlns="">
          <p:sp>
            <p:nvSpPr>
              <p:cNvPr id="3" name="Notes Placeholder 2"/>
              <p:cNvSpPr>
                <a:spLocks noGrp="1"/>
              </p:cNvSpPr>
              <p:nvPr>
                <p:ph type="body" idx="1"/>
              </p:nvPr>
            </p:nvSpPr>
            <p:spPr/>
            <p:txBody>
              <a:bodyPr/>
              <a:lstStyle/>
              <a:p>
                <a:pPr marL="171450" indent="-171450">
                  <a:buFont typeface="Arial" pitchFamily="34" charset="0"/>
                  <a:buChar char="•"/>
                </a:pPr>
                <a:r>
                  <a:rPr lang="sr-Latn-RS" dirty="0" smtClean="0"/>
                  <a:t>Megapiksel </a:t>
                </a:r>
                <a:r>
                  <a:rPr lang="en-US" dirty="0" smtClean="0"/>
                  <a:t>=</a:t>
                </a:r>
                <a:r>
                  <a:rPr lang="en-US" baseline="0" dirty="0" smtClean="0"/>
                  <a:t> </a:t>
                </a:r>
                <a:r>
                  <a:rPr lang="en-US" b="0" i="0" baseline="0" smtClean="0">
                    <a:latin typeface="Cambria Math"/>
                  </a:rPr>
                  <a:t>10^6</a:t>
                </a:r>
                <a:r>
                  <a:rPr lang="en-US" dirty="0" smtClean="0"/>
                  <a:t> piksela</a:t>
                </a:r>
                <a:endParaRPr lang="en-US" dirty="0"/>
              </a:p>
            </p:txBody>
          </p:sp>
        </mc:Fallback>
      </mc:AlternateContent>
      <p:sp>
        <p:nvSpPr>
          <p:cNvPr id="4" name="Slide Number Placeholder 3"/>
          <p:cNvSpPr>
            <a:spLocks noGrp="1"/>
          </p:cNvSpPr>
          <p:nvPr>
            <p:ph type="sldNum" sz="quarter" idx="10"/>
          </p:nvPr>
        </p:nvSpPr>
        <p:spPr/>
        <p:txBody>
          <a:bodyPr/>
          <a:lstStyle/>
          <a:p>
            <a:fld id="{C75B7176-418D-4A0C-93BF-3175D60583F7}" type="slidenum">
              <a:rPr lang="en-US" smtClean="0"/>
              <a:t>18</a:t>
            </a:fld>
            <a:endParaRPr lang="en-US"/>
          </a:p>
        </p:txBody>
      </p:sp>
    </p:spTree>
    <p:extLst>
      <p:ext uri="{BB962C8B-B14F-4D97-AF65-F5344CB8AC3E}">
        <p14:creationId xmlns:p14="http://schemas.microsoft.com/office/powerpoint/2010/main" val="42603327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sr-Latn-RS" dirty="0">
                <a:latin typeface="Calibri" pitchFamily="34" charset="0"/>
                <a:cs typeface="Calibri" pitchFamily="34" charset="0"/>
              </a:rPr>
              <a:t>Npr. s</a:t>
            </a:r>
            <a:r>
              <a:rPr lang="en-US" dirty="0" err="1">
                <a:latin typeface="Calibri" pitchFamily="34" charset="0"/>
                <a:cs typeface="Calibri" pitchFamily="34" charset="0"/>
              </a:rPr>
              <a:t>portisti</a:t>
            </a:r>
            <a:r>
              <a:rPr lang="en-US" dirty="0">
                <a:latin typeface="Calibri" pitchFamily="34" charset="0"/>
                <a:cs typeface="Calibri" pitchFamily="34" charset="0"/>
              </a:rPr>
              <a:t> </a:t>
            </a:r>
            <a:r>
              <a:rPr lang="en-US" dirty="0" err="1">
                <a:latin typeface="Calibri" pitchFamily="34" charset="0"/>
                <a:cs typeface="Calibri" pitchFamily="34" charset="0"/>
              </a:rPr>
              <a:t>su</a:t>
            </a:r>
            <a:r>
              <a:rPr lang="en-US" dirty="0">
                <a:latin typeface="Calibri" pitchFamily="34" charset="0"/>
                <a:cs typeface="Calibri" pitchFamily="34" charset="0"/>
              </a:rPr>
              <a:t> </a:t>
            </a:r>
            <a:r>
              <a:rPr lang="en-US" dirty="0" err="1">
                <a:latin typeface="Calibri" pitchFamily="34" charset="0"/>
                <a:cs typeface="Calibri" pitchFamily="34" charset="0"/>
              </a:rPr>
              <a:t>dodatno</a:t>
            </a:r>
            <a:r>
              <a:rPr lang="en-US" dirty="0">
                <a:latin typeface="Calibri" pitchFamily="34" charset="0"/>
                <a:cs typeface="Calibri" pitchFamily="34" charset="0"/>
              </a:rPr>
              <a:t> </a:t>
            </a:r>
            <a:r>
              <a:rPr lang="en-US" dirty="0" err="1">
                <a:latin typeface="Calibri" pitchFamily="34" charset="0"/>
                <a:cs typeface="Calibri" pitchFamily="34" charset="0"/>
              </a:rPr>
              <a:t>istrenirali</a:t>
            </a:r>
            <a:r>
              <a:rPr lang="en-US" dirty="0">
                <a:latin typeface="Calibri" pitchFamily="34" charset="0"/>
                <a:cs typeface="Calibri" pitchFamily="34" charset="0"/>
              </a:rPr>
              <a:t> </a:t>
            </a:r>
            <a:r>
              <a:rPr lang="en-US" dirty="0" err="1">
                <a:latin typeface="Calibri" pitchFamily="34" charset="0"/>
                <a:cs typeface="Calibri" pitchFamily="34" charset="0"/>
              </a:rPr>
              <a:t>vizualnu</a:t>
            </a:r>
            <a:r>
              <a:rPr lang="en-US" dirty="0">
                <a:latin typeface="Calibri" pitchFamily="34" charset="0"/>
                <a:cs typeface="Calibri" pitchFamily="34" charset="0"/>
              </a:rPr>
              <a:t> </a:t>
            </a:r>
            <a:r>
              <a:rPr lang="en-US" dirty="0" err="1">
                <a:latin typeface="Calibri" pitchFamily="34" charset="0"/>
                <a:cs typeface="Calibri" pitchFamily="34" charset="0"/>
              </a:rPr>
              <a:t>percepciju</a:t>
            </a:r>
            <a:r>
              <a:rPr lang="en-US" dirty="0">
                <a:latin typeface="Calibri" pitchFamily="34" charset="0"/>
                <a:cs typeface="Calibri" pitchFamily="34" charset="0"/>
              </a:rPr>
              <a:t> da bi </a:t>
            </a:r>
            <a:r>
              <a:rPr lang="en-US" dirty="0" err="1">
                <a:latin typeface="Calibri" pitchFamily="34" charset="0"/>
                <a:cs typeface="Calibri" pitchFamily="34" charset="0"/>
              </a:rPr>
              <a:t>posebno</a:t>
            </a:r>
            <a:r>
              <a:rPr lang="en-US" dirty="0">
                <a:latin typeface="Calibri" pitchFamily="34" charset="0"/>
                <a:cs typeface="Calibri" pitchFamily="34" charset="0"/>
              </a:rPr>
              <a:t> </a:t>
            </a:r>
            <a:r>
              <a:rPr lang="en-US" dirty="0" err="1">
                <a:latin typeface="Calibri" pitchFamily="34" charset="0"/>
                <a:cs typeface="Calibri" pitchFamily="34" charset="0"/>
              </a:rPr>
              <a:t>brzo</a:t>
            </a:r>
            <a:r>
              <a:rPr lang="en-US" dirty="0">
                <a:latin typeface="Calibri" pitchFamily="34" charset="0"/>
                <a:cs typeface="Calibri" pitchFamily="34" charset="0"/>
              </a:rPr>
              <a:t> </a:t>
            </a:r>
            <a:r>
              <a:rPr lang="en-US" dirty="0" err="1">
                <a:latin typeface="Calibri" pitchFamily="34" charset="0"/>
                <a:cs typeface="Calibri" pitchFamily="34" charset="0"/>
              </a:rPr>
              <a:t>reagovali</a:t>
            </a:r>
            <a:endParaRPr lang="en-US" dirty="0">
              <a:latin typeface="Calibri" pitchFamily="34" charset="0"/>
              <a:cs typeface="Calibri"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err="1">
                <a:latin typeface="Calibri" pitchFamily="34" charset="0"/>
                <a:cs typeface="Calibri" pitchFamily="34" charset="0"/>
              </a:rPr>
              <a:t>Ključna</a:t>
            </a:r>
            <a:r>
              <a:rPr lang="en-US" dirty="0">
                <a:latin typeface="Calibri" pitchFamily="34" charset="0"/>
                <a:cs typeface="Calibri" pitchFamily="34" charset="0"/>
              </a:rPr>
              <a:t> </a:t>
            </a:r>
            <a:r>
              <a:rPr lang="en-US" dirty="0" err="1">
                <a:latin typeface="Calibri" pitchFamily="34" charset="0"/>
                <a:cs typeface="Calibri" pitchFamily="34" charset="0"/>
              </a:rPr>
              <a:t>osobina</a:t>
            </a:r>
            <a:r>
              <a:rPr lang="en-US" dirty="0">
                <a:latin typeface="Calibri" pitchFamily="34" charset="0"/>
                <a:cs typeface="Calibri" pitchFamily="34" charset="0"/>
              </a:rPr>
              <a:t> </a:t>
            </a:r>
            <a:r>
              <a:rPr lang="en-US" dirty="0" err="1">
                <a:latin typeface="Calibri" pitchFamily="34" charset="0"/>
                <a:cs typeface="Calibri" pitchFamily="34" charset="0"/>
              </a:rPr>
              <a:t>koja</a:t>
            </a:r>
            <a:r>
              <a:rPr lang="en-US" dirty="0">
                <a:latin typeface="Calibri" pitchFamily="34" charset="0"/>
                <a:cs typeface="Calibri" pitchFamily="34" charset="0"/>
              </a:rPr>
              <a:t> </a:t>
            </a:r>
            <a:r>
              <a:rPr lang="en-US" dirty="0" err="1">
                <a:latin typeface="Calibri" pitchFamily="34" charset="0"/>
                <a:cs typeface="Calibri" pitchFamily="34" charset="0"/>
              </a:rPr>
              <a:t>dozvoljava</a:t>
            </a:r>
            <a:r>
              <a:rPr lang="en-US" dirty="0">
                <a:latin typeface="Calibri" pitchFamily="34" charset="0"/>
                <a:cs typeface="Calibri" pitchFamily="34" charset="0"/>
              </a:rPr>
              <a:t> </a:t>
            </a:r>
            <a:r>
              <a:rPr lang="en-US" dirty="0" err="1">
                <a:latin typeface="Calibri" pitchFamily="34" charset="0"/>
                <a:cs typeface="Calibri" pitchFamily="34" charset="0"/>
              </a:rPr>
              <a:t>ljudima</a:t>
            </a:r>
            <a:r>
              <a:rPr lang="en-US" dirty="0">
                <a:latin typeface="Calibri" pitchFamily="34" charset="0"/>
                <a:cs typeface="Calibri" pitchFamily="34" charset="0"/>
              </a:rPr>
              <a:t> da </a:t>
            </a:r>
            <a:r>
              <a:rPr lang="en-US" dirty="0" err="1">
                <a:latin typeface="Calibri" pitchFamily="34" charset="0"/>
                <a:cs typeface="Calibri" pitchFamily="34" charset="0"/>
              </a:rPr>
              <a:t>brzo</a:t>
            </a:r>
            <a:r>
              <a:rPr lang="en-US" dirty="0">
                <a:latin typeface="Calibri" pitchFamily="34" charset="0"/>
                <a:cs typeface="Calibri" pitchFamily="34" charset="0"/>
              </a:rPr>
              <a:t> </a:t>
            </a:r>
            <a:r>
              <a:rPr lang="en-US" dirty="0" err="1">
                <a:latin typeface="Calibri" pitchFamily="34" charset="0"/>
                <a:cs typeface="Calibri" pitchFamily="34" charset="0"/>
              </a:rPr>
              <a:t>reaguju</a:t>
            </a:r>
            <a:r>
              <a:rPr lang="en-US" dirty="0">
                <a:latin typeface="Calibri" pitchFamily="34" charset="0"/>
                <a:cs typeface="Calibri" pitchFamily="34" charset="0"/>
              </a:rPr>
              <a:t> </a:t>
            </a:r>
            <a:r>
              <a:rPr lang="en-US" dirty="0" err="1">
                <a:latin typeface="Calibri" pitchFamily="34" charset="0"/>
                <a:cs typeface="Calibri" pitchFamily="34" charset="0"/>
              </a:rPr>
              <a:t>na</a:t>
            </a:r>
            <a:r>
              <a:rPr lang="en-US" dirty="0">
                <a:latin typeface="Calibri" pitchFamily="34" charset="0"/>
                <a:cs typeface="Calibri" pitchFamily="34" charset="0"/>
              </a:rPr>
              <a:t> </a:t>
            </a:r>
            <a:r>
              <a:rPr lang="en-US" dirty="0" err="1">
                <a:latin typeface="Calibri" pitchFamily="34" charset="0"/>
                <a:cs typeface="Calibri" pitchFamily="34" charset="0"/>
              </a:rPr>
              <a:t>stimulanse</a:t>
            </a:r>
            <a:r>
              <a:rPr lang="en-US" dirty="0">
                <a:latin typeface="Calibri" pitchFamily="34" charset="0"/>
                <a:cs typeface="Calibri" pitchFamily="34" charset="0"/>
              </a:rPr>
              <a:t> </a:t>
            </a:r>
            <a:r>
              <a:rPr lang="en-US" dirty="0" err="1">
                <a:latin typeface="Calibri" pitchFamily="34" charset="0"/>
                <a:cs typeface="Calibri" pitchFamily="34" charset="0"/>
              </a:rPr>
              <a:t>su</a:t>
            </a:r>
            <a:r>
              <a:rPr lang="en-US" dirty="0">
                <a:latin typeface="Calibri" pitchFamily="34" charset="0"/>
                <a:cs typeface="Calibri" pitchFamily="34" charset="0"/>
              </a:rPr>
              <a:t> </a:t>
            </a:r>
            <a:r>
              <a:rPr lang="en-US" dirty="0" err="1">
                <a:latin typeface="Calibri" pitchFamily="34" charset="0"/>
                <a:cs typeface="Calibri" pitchFamily="34" charset="0"/>
              </a:rPr>
              <a:t>situacije</a:t>
            </a:r>
            <a:r>
              <a:rPr lang="en-US" dirty="0">
                <a:latin typeface="Calibri" pitchFamily="34" charset="0"/>
                <a:cs typeface="Calibri" pitchFamily="34" charset="0"/>
              </a:rPr>
              <a:t> </a:t>
            </a:r>
            <a:r>
              <a:rPr lang="en-US" dirty="0" err="1">
                <a:latin typeface="Calibri" pitchFamily="34" charset="0"/>
                <a:cs typeface="Calibri" pitchFamily="34" charset="0"/>
              </a:rPr>
              <a:t>koje</a:t>
            </a:r>
            <a:r>
              <a:rPr lang="en-US" dirty="0">
                <a:latin typeface="Calibri" pitchFamily="34" charset="0"/>
                <a:cs typeface="Calibri" pitchFamily="34" charset="0"/>
              </a:rPr>
              <a:t> </a:t>
            </a:r>
            <a:r>
              <a:rPr lang="en-US" dirty="0" err="1">
                <a:latin typeface="Calibri" pitchFamily="34" charset="0"/>
                <a:cs typeface="Calibri" pitchFamily="34" charset="0"/>
              </a:rPr>
              <a:t>su</a:t>
            </a:r>
            <a:r>
              <a:rPr lang="en-US" dirty="0">
                <a:latin typeface="Calibri" pitchFamily="34" charset="0"/>
                <a:cs typeface="Calibri" pitchFamily="34" charset="0"/>
              </a:rPr>
              <a:t> </a:t>
            </a:r>
            <a:r>
              <a:rPr lang="en-US" dirty="0" err="1">
                <a:latin typeface="Calibri" pitchFamily="34" charset="0"/>
                <a:cs typeface="Calibri" pitchFamily="34" charset="0"/>
              </a:rPr>
              <a:t>često</a:t>
            </a:r>
            <a:r>
              <a:rPr lang="en-US" dirty="0">
                <a:latin typeface="Calibri" pitchFamily="34" charset="0"/>
                <a:cs typeface="Calibri" pitchFamily="34" charset="0"/>
              </a:rPr>
              <a:t> </a:t>
            </a:r>
            <a:r>
              <a:rPr lang="en-US" dirty="0" err="1">
                <a:latin typeface="Calibri" pitchFamily="34" charset="0"/>
                <a:cs typeface="Calibri" pitchFamily="34" charset="0"/>
              </a:rPr>
              <a:t>ponovljene</a:t>
            </a:r>
            <a:endParaRPr lang="sr-Latn-RS" dirty="0">
              <a:latin typeface="Calibri" pitchFamily="34" charset="0"/>
              <a:cs typeface="Calibri" pitchFamily="34" charset="0"/>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19</a:t>
            </a:fld>
            <a:endParaRPr lang="en-US"/>
          </a:p>
        </p:txBody>
      </p:sp>
    </p:spTree>
    <p:extLst>
      <p:ext uri="{BB962C8B-B14F-4D97-AF65-F5344CB8AC3E}">
        <p14:creationId xmlns:p14="http://schemas.microsoft.com/office/powerpoint/2010/main" val="1663697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sz="1200" b="0" i="0" u="none" strike="noStrike" kern="1200" baseline="0" dirty="0">
                <a:solidFill>
                  <a:schemeClr val="tx1"/>
                </a:solidFill>
                <a:latin typeface="+mn-lt"/>
                <a:ea typeface="+mn-ea"/>
                <a:cs typeface="+mn-cs"/>
              </a:rPr>
              <a:t>Kada razmišljamo o slikama, prvo što nam pada na pamet su slike koje vidimo golim okom. Ali ovo je samo jedan tip slika i vidljiva svetlost predstavlja veoma mali deo </a:t>
            </a:r>
            <a:r>
              <a:rPr lang="sr-Latn-RS" sz="1200" b="0" i="0" u="none" strike="noStrike" kern="1200" baseline="0" dirty="0" err="1">
                <a:solidFill>
                  <a:schemeClr val="tx1"/>
                </a:solidFill>
                <a:latin typeface="+mn-lt"/>
                <a:ea typeface="+mn-ea"/>
                <a:cs typeface="+mn-cs"/>
              </a:rPr>
              <a:t>spektra</a:t>
            </a:r>
            <a:r>
              <a:rPr lang="sr-Latn-RS" sz="1200" b="0" i="0" u="none" strike="noStrike" kern="1200" baseline="0" dirty="0">
                <a:solidFill>
                  <a:schemeClr val="tx1"/>
                </a:solidFill>
                <a:latin typeface="+mn-lt"/>
                <a:ea typeface="+mn-ea"/>
                <a:cs typeface="+mn-cs"/>
              </a:rPr>
              <a:t> radijacije. </a:t>
            </a: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Ovo je nama naravno dovoljno da bismo funkcionisali u potpunosti i ne treba nam na svakodnevnoj bazi x-</a:t>
            </a:r>
            <a:r>
              <a:rPr lang="sr-Latn-RS" sz="1200" b="0" i="0" u="none" strike="noStrike" kern="1200" baseline="0" dirty="0" err="1">
                <a:solidFill>
                  <a:schemeClr val="tx1"/>
                </a:solidFill>
                <a:latin typeface="+mn-lt"/>
                <a:ea typeface="+mn-ea"/>
                <a:cs typeface="+mn-cs"/>
              </a:rPr>
              <a:t>ray</a:t>
            </a:r>
            <a:r>
              <a:rPr lang="sr-Latn-RS" sz="1200" b="0" i="0" u="none" strike="noStrike" kern="1200" baseline="0" dirty="0">
                <a:solidFill>
                  <a:schemeClr val="tx1"/>
                </a:solidFill>
                <a:latin typeface="+mn-lt"/>
                <a:ea typeface="+mn-ea"/>
                <a:cs typeface="+mn-cs"/>
              </a:rPr>
              <a:t> </a:t>
            </a:r>
            <a:r>
              <a:rPr lang="sr-Latn-RS" sz="1200" b="0" i="0" u="none" strike="noStrike" kern="1200" baseline="0" dirty="0" err="1">
                <a:solidFill>
                  <a:schemeClr val="tx1"/>
                </a:solidFill>
                <a:latin typeface="+mn-lt"/>
                <a:ea typeface="+mn-ea"/>
                <a:cs typeface="+mn-cs"/>
              </a:rPr>
              <a:t>vision</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Naše oči, kao i svaki senzor imaju određeni opseg i dozvoljavaju nam da vidimo takozvani vidljivi deo elektromagnetnog </a:t>
            </a:r>
            <a:r>
              <a:rPr lang="sr-Latn-RS" sz="1200" b="0" i="0" u="none" strike="noStrike" kern="1200" baseline="0" dirty="0" err="1">
                <a:solidFill>
                  <a:schemeClr val="tx1"/>
                </a:solidFill>
                <a:latin typeface="+mn-lt"/>
                <a:ea typeface="+mn-ea"/>
                <a:cs typeface="+mn-cs"/>
              </a:rPr>
              <a:t>spektra</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Sa evolutivne strane, nama je ovo optimalno jer su podaci koji vidimo pouzdani i obilato dostupni. Sunce u velikom delu odašilje talase vidljivog </a:t>
            </a:r>
            <a:r>
              <a:rPr lang="sr-Latn-RS" sz="1200" b="0" i="0" u="none" strike="noStrike" kern="1200" baseline="0" dirty="0" err="1">
                <a:solidFill>
                  <a:schemeClr val="tx1"/>
                </a:solidFill>
                <a:latin typeface="+mn-lt"/>
                <a:ea typeface="+mn-ea"/>
                <a:cs typeface="+mn-cs"/>
              </a:rPr>
              <a:t>spektra</a:t>
            </a:r>
            <a:r>
              <a:rPr lang="sr-Latn-RS" sz="1200" b="0" i="0" u="none" strike="noStrike" kern="1200" baseline="0" dirty="0">
                <a:solidFill>
                  <a:schemeClr val="tx1"/>
                </a:solidFill>
                <a:latin typeface="+mn-lt"/>
                <a:ea typeface="+mn-ea"/>
                <a:cs typeface="+mn-cs"/>
              </a:rPr>
              <a:t> i Zemljiva atmosfera je providna u vidljivom </a:t>
            </a:r>
            <a:r>
              <a:rPr lang="sr-Latn-RS" sz="1200" b="0" i="0" u="none" strike="noStrike" kern="1200" baseline="0" dirty="0" err="1">
                <a:solidFill>
                  <a:schemeClr val="tx1"/>
                </a:solidFill>
                <a:latin typeface="+mn-lt"/>
                <a:ea typeface="+mn-ea"/>
                <a:cs typeface="+mn-cs"/>
              </a:rPr>
              <a:t>spektru</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Posedovanje ograničenog opsega je takođe vid redukcije podataka koje primamo našim senzorima, bili bismo preplavljeni informacijama ako bismo mogli videti mnogo širi opseg EM </a:t>
            </a:r>
            <a:r>
              <a:rPr lang="sr-Latn-RS" sz="1200" b="0" i="0" u="none" strike="noStrike" kern="1200" baseline="0" dirty="0" err="1">
                <a:solidFill>
                  <a:schemeClr val="tx1"/>
                </a:solidFill>
                <a:latin typeface="+mn-lt"/>
                <a:ea typeface="+mn-ea"/>
                <a:cs typeface="+mn-cs"/>
              </a:rPr>
              <a:t>spektra</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Međutim, slike se mogu snimati na mnogo širem </a:t>
            </a:r>
            <a:r>
              <a:rPr lang="sr-Latn-RS" sz="1200" b="0" i="0" u="none" strike="noStrike" kern="1200" baseline="0" dirty="0" err="1">
                <a:solidFill>
                  <a:schemeClr val="tx1"/>
                </a:solidFill>
                <a:latin typeface="+mn-lt"/>
                <a:ea typeface="+mn-ea"/>
                <a:cs typeface="+mn-cs"/>
              </a:rPr>
              <a:t>spektru</a:t>
            </a:r>
            <a:r>
              <a:rPr lang="sr-Latn-RS" sz="1200" b="0" i="0" u="none" strike="noStrike" kern="1200" baseline="0" dirty="0">
                <a:solidFill>
                  <a:schemeClr val="tx1"/>
                </a:solidFill>
                <a:latin typeface="+mn-lt"/>
                <a:ea typeface="+mn-ea"/>
                <a:cs typeface="+mn-cs"/>
              </a:rPr>
              <a:t> i postoje slike koje odgovaraju svakom tipu radijacije</a:t>
            </a: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Svaki tip slike ima određene korisne primene</a:t>
            </a: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Ovde ćemo dati kraći pregled reprezentativnih slika od gama zraka sa jedne strane do radio talasa sa druge</a:t>
            </a: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Videćemo i primere reprezentativnih slika van EM </a:t>
            </a:r>
            <a:r>
              <a:rPr lang="sr-Latn-RS" sz="1200" b="0" i="0" u="none" strike="noStrike" kern="1200" baseline="0" dirty="0" err="1">
                <a:solidFill>
                  <a:schemeClr val="tx1"/>
                </a:solidFill>
                <a:latin typeface="+mn-lt"/>
                <a:ea typeface="+mn-ea"/>
                <a:cs typeface="+mn-cs"/>
              </a:rPr>
              <a:t>spektra</a:t>
            </a:r>
            <a:r>
              <a:rPr lang="sr-Latn-RS" sz="1200" b="0" i="0" u="none" strike="noStrike" kern="1200" baseline="0" dirty="0">
                <a:solidFill>
                  <a:schemeClr val="tx1"/>
                </a:solidFill>
                <a:latin typeface="+mn-lt"/>
                <a:ea typeface="+mn-ea"/>
                <a:cs typeface="+mn-cs"/>
              </a:rPr>
              <a:t> – ultrazvuk, </a:t>
            </a:r>
            <a:r>
              <a:rPr lang="sr-Latn-RS" sz="1200" b="0" i="0" u="none" strike="noStrike" kern="1200" baseline="0" dirty="0" err="1">
                <a:solidFill>
                  <a:schemeClr val="tx1"/>
                </a:solidFill>
                <a:latin typeface="+mn-lt"/>
                <a:ea typeface="+mn-ea"/>
                <a:cs typeface="+mn-cs"/>
              </a:rPr>
              <a:t>electron</a:t>
            </a:r>
            <a:r>
              <a:rPr lang="sr-Latn-RS" sz="1200" b="0" i="0" u="none" strike="noStrike" kern="1200" baseline="0" dirty="0">
                <a:solidFill>
                  <a:schemeClr val="tx1"/>
                </a:solidFill>
                <a:latin typeface="+mn-lt"/>
                <a:ea typeface="+mn-ea"/>
                <a:cs typeface="+mn-cs"/>
              </a:rPr>
              <a:t> </a:t>
            </a:r>
            <a:r>
              <a:rPr lang="sr-Latn-RS" sz="1200" b="0" i="0" u="none" strike="noStrike" kern="1200" baseline="0" dirty="0" err="1">
                <a:solidFill>
                  <a:schemeClr val="tx1"/>
                </a:solidFill>
                <a:latin typeface="+mn-lt"/>
                <a:ea typeface="+mn-ea"/>
                <a:cs typeface="+mn-cs"/>
              </a:rPr>
              <a:t>microscopy</a:t>
            </a:r>
            <a:r>
              <a:rPr lang="sr-Latn-RS" sz="1200" b="0" i="0" u="none" strike="noStrike" kern="1200" baseline="0" dirty="0">
                <a:solidFill>
                  <a:schemeClr val="tx1"/>
                </a:solidFill>
                <a:latin typeface="+mn-lt"/>
                <a:ea typeface="+mn-ea"/>
                <a:cs typeface="+mn-cs"/>
              </a:rPr>
              <a:t> i kompjuterski generisane slike</a:t>
            </a:r>
          </a:p>
          <a:p>
            <a:pPr marL="171450" indent="-171450">
              <a:buFont typeface="Arial" pitchFamily="34" charset="0"/>
              <a:buChar char="•"/>
            </a:pP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U odnosu na veličinu objekta koje pokušavamo da prikažemo, zahvaljujući izumu moćnih teleskopa i mikroskopa, danas smo u mogućnosti da vidimo atomsku strukturu objekata i objekte daleko udaljene u svemiru – od veličine nekoliko nanometara do stotine hiljada svetlosnih godina</a:t>
            </a:r>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75B7176-418D-4A0C-93BF-3175D60583F7}" type="slidenum">
              <a:rPr lang="en-US" smtClean="0"/>
              <a:t>2</a:t>
            </a:fld>
            <a:endParaRPr lang="en-US"/>
          </a:p>
        </p:txBody>
      </p:sp>
    </p:spTree>
    <p:extLst>
      <p:ext uri="{BB962C8B-B14F-4D97-AF65-F5344CB8AC3E}">
        <p14:creationId xmlns:p14="http://schemas.microsoft.com/office/powerpoint/2010/main" val="15824694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itchFamily="34" charset="0"/>
              <a:buChar char="•"/>
            </a:pPr>
            <a:r>
              <a:rPr lang="en-US" sz="1200" b="0" i="0" u="none" strike="noStrike" kern="1200" baseline="0" dirty="0" err="1">
                <a:solidFill>
                  <a:schemeClr val="tx1"/>
                </a:solidFill>
                <a:latin typeface="+mn-lt"/>
                <a:ea typeface="+mn-ea"/>
                <a:cs typeface="+mn-cs"/>
              </a:rPr>
              <a:t>Svako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može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momentalno</a:t>
            </a:r>
            <a:r>
              <a:rPr lang="en-US" sz="1200" b="0" i="0" u="none" strike="noStrike" kern="1200" baseline="0" dirty="0">
                <a:solidFill>
                  <a:schemeClr val="tx1"/>
                </a:solidFill>
                <a:latin typeface="+mn-lt"/>
                <a:ea typeface="+mn-ea"/>
                <a:cs typeface="+mn-cs"/>
              </a:rPr>
              <a:t> da </a:t>
            </a:r>
            <a:r>
              <a:rPr lang="en-US" sz="1200" b="0" i="0" u="none" strike="noStrike" kern="1200" baseline="0" dirty="0" err="1">
                <a:solidFill>
                  <a:schemeClr val="tx1"/>
                </a:solidFill>
                <a:latin typeface="+mn-lt"/>
                <a:ea typeface="+mn-ea"/>
                <a:cs typeface="+mn-cs"/>
              </a:rPr>
              <a:t>zamisli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kako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izgledaju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dve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banane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razlog</a:t>
            </a:r>
            <a:r>
              <a:rPr lang="en-US" sz="1200" b="0" i="0" u="none" strike="noStrike" kern="1200" baseline="0" dirty="0">
                <a:solidFill>
                  <a:schemeClr val="tx1"/>
                </a:solidFill>
                <a:latin typeface="+mn-lt"/>
                <a:ea typeface="+mn-ea"/>
                <a:cs typeface="+mn-cs"/>
              </a:rPr>
              <a:t> tome je </a:t>
            </a:r>
            <a:r>
              <a:rPr lang="en-US" sz="1200" b="0" i="0" u="none" strike="noStrike" kern="1200" baseline="0" dirty="0" err="1">
                <a:solidFill>
                  <a:schemeClr val="tx1"/>
                </a:solidFill>
                <a:latin typeface="+mn-lt"/>
                <a:ea typeface="+mn-ea"/>
                <a:cs typeface="+mn-cs"/>
              </a:rPr>
              <a:t>što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smo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dobro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upoznati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malim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brojevima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ukusnim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voćem</a:t>
            </a:r>
            <a:r>
              <a:rPr lang="en-US" sz="1200" b="0" i="0" u="none" strike="noStrike" kern="1200" baseline="0" dirty="0">
                <a:solidFill>
                  <a:schemeClr val="tx1"/>
                </a:solidFill>
                <a:latin typeface="+mn-lt"/>
                <a:ea typeface="+mn-ea"/>
                <a:cs typeface="+mn-cs"/>
              </a:rPr>
              <a:t>. </a:t>
            </a:r>
          </a:p>
          <a:p>
            <a:pPr marL="171450" lvl="0" indent="-171450">
              <a:buFont typeface="Arial" pitchFamily="34" charset="0"/>
              <a:buChar char="•"/>
            </a:pPr>
            <a:r>
              <a:rPr lang="en-US" sz="1200" b="0" i="0" u="none" strike="noStrike" kern="1200" baseline="0" dirty="0" err="1">
                <a:solidFill>
                  <a:schemeClr val="tx1"/>
                </a:solidFill>
                <a:latin typeface="+mn-lt"/>
                <a:ea typeface="+mn-ea"/>
                <a:cs typeface="+mn-cs"/>
              </a:rPr>
              <a:t>Naspram</a:t>
            </a:r>
            <a:r>
              <a:rPr lang="en-US" sz="1200" b="0" i="0" u="none" strike="noStrike" kern="1200" baseline="0" dirty="0">
                <a:solidFill>
                  <a:schemeClr val="tx1"/>
                </a:solidFill>
                <a:latin typeface="+mn-lt"/>
                <a:ea typeface="+mn-ea"/>
                <a:cs typeface="+mn-cs"/>
              </a:rPr>
              <a:t> toga </a:t>
            </a:r>
            <a:r>
              <a:rPr lang="en-US" sz="1200" b="0" i="0" u="none" strike="noStrike" kern="1200" baseline="0" dirty="0" err="1">
                <a:solidFill>
                  <a:schemeClr val="tx1"/>
                </a:solidFill>
                <a:latin typeface="+mn-lt"/>
                <a:ea typeface="+mn-ea"/>
                <a:cs typeface="+mn-cs"/>
              </a:rPr>
              <a:t>zamisliti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kako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izgleda</a:t>
            </a:r>
            <a:r>
              <a:rPr lang="en-US" sz="1200" b="0" i="0" u="none" strike="noStrike" kern="1200" baseline="0" dirty="0">
                <a:solidFill>
                  <a:schemeClr val="tx1"/>
                </a:solidFill>
                <a:latin typeface="+mn-lt"/>
                <a:ea typeface="+mn-ea"/>
                <a:cs typeface="+mn-cs"/>
              </a:rPr>
              <a:t> 1 mega-</a:t>
            </a:r>
            <a:r>
              <a:rPr lang="en-US" sz="1200" b="0" i="0" u="none" strike="noStrike" kern="1200" baseline="0" dirty="0" err="1">
                <a:solidFill>
                  <a:schemeClr val="tx1"/>
                </a:solidFill>
                <a:latin typeface="+mn-lt"/>
                <a:ea typeface="+mn-ea"/>
                <a:cs typeface="+mn-cs"/>
              </a:rPr>
              <a:t>tona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materijala</a:t>
            </a:r>
            <a:r>
              <a:rPr lang="en-US" sz="1200" b="0" i="0" u="none" strike="noStrike" kern="1200" baseline="0" dirty="0">
                <a:solidFill>
                  <a:schemeClr val="tx1"/>
                </a:solidFill>
                <a:latin typeface="+mn-lt"/>
                <a:ea typeface="+mn-ea"/>
                <a:cs typeface="+mn-cs"/>
              </a:rPr>
              <a:t> do </a:t>
            </a:r>
            <a:r>
              <a:rPr lang="en-US" sz="1200" b="0" i="0" u="none" strike="noStrike" kern="1200" baseline="0" dirty="0" err="1">
                <a:solidFill>
                  <a:schemeClr val="tx1"/>
                </a:solidFill>
                <a:latin typeface="+mn-lt"/>
                <a:ea typeface="+mn-ea"/>
                <a:cs typeface="+mn-cs"/>
              </a:rPr>
              <a:t>kog</a:t>
            </a:r>
            <a:r>
              <a:rPr lang="en-US" sz="1200" b="0" i="0" u="none" strike="noStrike" kern="1200" baseline="0" dirty="0">
                <a:solidFill>
                  <a:schemeClr val="tx1"/>
                </a:solidFill>
                <a:latin typeface="+mn-lt"/>
                <a:ea typeface="+mn-ea"/>
                <a:cs typeface="+mn-cs"/>
              </a:rPr>
              <a:t> se </a:t>
            </a:r>
            <a:r>
              <a:rPr lang="pl-PL" sz="1200" b="0" i="0" u="none" strike="noStrike" kern="1200" baseline="0" dirty="0">
                <a:solidFill>
                  <a:schemeClr val="tx1"/>
                </a:solidFill>
                <a:latin typeface="+mn-lt"/>
                <a:ea typeface="+mn-ea"/>
                <a:cs typeface="+mn-cs"/>
              </a:rPr>
              <a:t>prave neutronske zvezde nam je potpuno strano</a:t>
            </a:r>
            <a:endParaRPr lang="en-US" sz="1200" b="0" i="0" u="none" strike="noStrike" kern="1200" baseline="0" dirty="0">
              <a:solidFill>
                <a:schemeClr val="tx1"/>
              </a:solidFill>
              <a:latin typeface="+mn-lt"/>
              <a:ea typeface="+mn-ea"/>
              <a:cs typeface="+mn-cs"/>
            </a:endParaRPr>
          </a:p>
          <a:p>
            <a:pPr marL="0" lvl="0" indent="0">
              <a:buFont typeface="Arial" pitchFamily="34" charset="0"/>
              <a:buNone/>
            </a:pPr>
            <a:endParaRPr lang="en-US" sz="1200" b="0" i="0" u="none" strike="noStrike" kern="1200" baseline="0" dirty="0">
              <a:solidFill>
                <a:schemeClr val="tx1"/>
              </a:solidFill>
              <a:latin typeface="+mn-lt"/>
              <a:ea typeface="+mn-ea"/>
              <a:cs typeface="+mn-cs"/>
            </a:endParaRPr>
          </a:p>
          <a:p>
            <a:pPr marL="171450" lvl="0" indent="-171450">
              <a:buFont typeface="Arial" pitchFamily="34" charset="0"/>
              <a:buChar char="•"/>
            </a:pPr>
            <a:endParaRPr lang="en-US" sz="1200" b="0" i="0" u="none" strike="noStrike" kern="1200" baseline="0" dirty="0">
              <a:solidFill>
                <a:schemeClr val="tx1"/>
              </a:solidFill>
              <a:latin typeface="+mn-lt"/>
              <a:ea typeface="+mn-ea"/>
              <a:cs typeface="+mn-cs"/>
            </a:endParaRPr>
          </a:p>
          <a:p>
            <a:r>
              <a:rPr lang="en-US" dirty="0" err="1"/>
              <a:t>Za</a:t>
            </a:r>
            <a:r>
              <a:rPr lang="en-US" dirty="0"/>
              <a:t> </a:t>
            </a:r>
            <a:r>
              <a:rPr lang="en-US" dirty="0" err="1"/>
              <a:t>razumevanje</a:t>
            </a:r>
            <a:r>
              <a:rPr lang="en-US" dirty="0"/>
              <a:t> </a:t>
            </a:r>
            <a:r>
              <a:rPr lang="en-US" dirty="0" err="1"/>
              <a:t>slike</a:t>
            </a:r>
            <a:r>
              <a:rPr lang="en-US" dirty="0"/>
              <a:t> , pored </a:t>
            </a:r>
            <a:r>
              <a:rPr lang="en-US" dirty="0" err="1"/>
              <a:t>fizičkog</a:t>
            </a:r>
            <a:r>
              <a:rPr lang="en-US" dirty="0"/>
              <a:t> </a:t>
            </a:r>
            <a:r>
              <a:rPr lang="en-US" dirty="0" err="1"/>
              <a:t>čula</a:t>
            </a:r>
            <a:r>
              <a:rPr lang="en-US" dirty="0"/>
              <a:t> </a:t>
            </a:r>
            <a:r>
              <a:rPr lang="en-US" dirty="0" err="1"/>
              <a:t>vida</a:t>
            </a:r>
            <a:r>
              <a:rPr lang="sr-Latn-RS" dirty="0"/>
              <a:t>,</a:t>
            </a:r>
            <a:r>
              <a:rPr lang="en-US" dirty="0"/>
              <a:t> </a:t>
            </a:r>
            <a:r>
              <a:rPr lang="en-US" dirty="0" err="1"/>
              <a:t>čovek</a:t>
            </a:r>
            <a:r>
              <a:rPr lang="en-US" dirty="0"/>
              <a:t> </a:t>
            </a:r>
            <a:r>
              <a:rPr lang="en-US" dirty="0" err="1"/>
              <a:t>koristi</a:t>
            </a:r>
            <a:r>
              <a:rPr lang="en-US" dirty="0"/>
              <a:t> </a:t>
            </a:r>
            <a:r>
              <a:rPr lang="sr-Latn-RS" dirty="0"/>
              <a:t>i </a:t>
            </a:r>
            <a:r>
              <a:rPr lang="en-US" dirty="0" err="1"/>
              <a:t>iskustvo</a:t>
            </a:r>
            <a:r>
              <a:rPr lang="en-US" dirty="0"/>
              <a:t> </a:t>
            </a:r>
            <a:r>
              <a:rPr lang="en-US" dirty="0" err="1"/>
              <a:t>i</a:t>
            </a:r>
            <a:r>
              <a:rPr lang="en-US" dirty="0"/>
              <a:t> </a:t>
            </a:r>
            <a:r>
              <a:rPr lang="en-US" dirty="0" err="1"/>
              <a:t>znanje</a:t>
            </a:r>
            <a:endParaRPr lang="en-US" dirty="0"/>
          </a:p>
          <a:p>
            <a:pPr lvl="1"/>
            <a:r>
              <a:rPr lang="sr-Latn-RS" dirty="0"/>
              <a:t>Koristimo pretpostavke/predrasude o svetu oko nas</a:t>
            </a:r>
            <a:endParaRPr lang="en-US" dirty="0"/>
          </a:p>
          <a:p>
            <a:pPr lvl="1"/>
            <a:r>
              <a:rPr lang="en-US" dirty="0"/>
              <a:t>Na primer, </a:t>
            </a:r>
            <a:r>
              <a:rPr lang="en-US" dirty="0" err="1"/>
              <a:t>vožnja</a:t>
            </a:r>
            <a:r>
              <a:rPr lang="en-US" dirty="0"/>
              <a:t> </a:t>
            </a:r>
            <a:r>
              <a:rPr lang="en-US" dirty="0" err="1"/>
              <a:t>po</a:t>
            </a:r>
            <a:r>
              <a:rPr lang="en-US" dirty="0"/>
              <a:t> </a:t>
            </a:r>
            <a:r>
              <a:rPr lang="en-US" dirty="0" err="1"/>
              <a:t>kiši</a:t>
            </a:r>
            <a:r>
              <a:rPr lang="en-US" dirty="0"/>
              <a:t> bi </a:t>
            </a:r>
            <a:r>
              <a:rPr lang="en-US" dirty="0" err="1"/>
              <a:t>bila</a:t>
            </a:r>
            <a:r>
              <a:rPr lang="en-US" dirty="0"/>
              <a:t> </a:t>
            </a:r>
            <a:r>
              <a:rPr lang="en-US" dirty="0" err="1"/>
              <a:t>nemoguća</a:t>
            </a:r>
            <a:r>
              <a:rPr lang="en-US" dirty="0"/>
              <a:t> </a:t>
            </a:r>
            <a:r>
              <a:rPr lang="en-US" dirty="0" err="1"/>
              <a:t>bez</a:t>
            </a:r>
            <a:r>
              <a:rPr lang="en-US" dirty="0"/>
              <a:t> </a:t>
            </a:r>
            <a:r>
              <a:rPr lang="en-US" dirty="0" err="1"/>
              <a:t>pretpostavke</a:t>
            </a:r>
            <a:r>
              <a:rPr lang="en-US" dirty="0"/>
              <a:t> da </a:t>
            </a:r>
            <a:r>
              <a:rPr lang="sr-Latn-RS" dirty="0"/>
              <a:t>su </a:t>
            </a:r>
            <a:r>
              <a:rPr lang="en-US" dirty="0" err="1"/>
              <a:t>apstraktne</a:t>
            </a:r>
            <a:r>
              <a:rPr lang="en-US" dirty="0"/>
              <a:t> </a:t>
            </a:r>
            <a:r>
              <a:rPr lang="en-US" dirty="0" err="1"/>
              <a:t>slike</a:t>
            </a:r>
            <a:r>
              <a:rPr lang="en-US" dirty="0"/>
              <a:t> </a:t>
            </a:r>
            <a:r>
              <a:rPr lang="en-US" dirty="0" err="1"/>
              <a:t>i</a:t>
            </a:r>
            <a:r>
              <a:rPr lang="en-US" dirty="0"/>
              <a:t> </a:t>
            </a:r>
            <a:r>
              <a:rPr lang="en-US" dirty="0" err="1"/>
              <a:t>svetla</a:t>
            </a:r>
            <a:r>
              <a:rPr lang="en-US" dirty="0"/>
              <a:t> </a:t>
            </a:r>
            <a:r>
              <a:rPr lang="en-US" dirty="0" err="1"/>
              <a:t>na</a:t>
            </a:r>
            <a:r>
              <a:rPr lang="en-US" dirty="0"/>
              <a:t> </a:t>
            </a:r>
            <a:r>
              <a:rPr lang="en-US" dirty="0" err="1"/>
              <a:t>šoferšajbni</a:t>
            </a:r>
            <a:r>
              <a:rPr lang="en-US" dirty="0"/>
              <a:t> drug</a:t>
            </a:r>
            <a:r>
              <a:rPr lang="sr-Latn-RS" dirty="0"/>
              <a:t>i</a:t>
            </a:r>
            <a:r>
              <a:rPr lang="en-US" dirty="0"/>
              <a:t> </a:t>
            </a:r>
            <a:r>
              <a:rPr lang="en-US" dirty="0" err="1"/>
              <a:t>automobil</a:t>
            </a:r>
            <a:r>
              <a:rPr lang="sr-Latn-RS" dirty="0"/>
              <a:t>i</a:t>
            </a:r>
          </a:p>
          <a:p>
            <a:endParaRPr lang="sr-Latn-RS" dirty="0"/>
          </a:p>
          <a:p>
            <a:r>
              <a:rPr lang="en-US" dirty="0" err="1"/>
              <a:t>Još</a:t>
            </a:r>
            <a:r>
              <a:rPr lang="en-US" dirty="0"/>
              <a:t> </a:t>
            </a:r>
            <a:r>
              <a:rPr lang="en-US" dirty="0" err="1"/>
              <a:t>jedan</a:t>
            </a:r>
            <a:r>
              <a:rPr lang="en-US" dirty="0"/>
              <a:t> od </a:t>
            </a:r>
            <a:r>
              <a:rPr lang="en-US" dirty="0" err="1"/>
              <a:t>ključnih</a:t>
            </a:r>
            <a:r>
              <a:rPr lang="en-US" dirty="0"/>
              <a:t> </a:t>
            </a:r>
            <a:r>
              <a:rPr lang="en-US" dirty="0" err="1"/>
              <a:t>faktora</a:t>
            </a:r>
            <a:r>
              <a:rPr lang="en-US" dirty="0"/>
              <a:t> </a:t>
            </a:r>
            <a:r>
              <a:rPr lang="en-US" dirty="0" err="1"/>
              <a:t>sposobnosti</a:t>
            </a:r>
            <a:r>
              <a:rPr lang="en-US" dirty="0"/>
              <a:t> </a:t>
            </a:r>
            <a:r>
              <a:rPr lang="en-US" dirty="0" err="1"/>
              <a:t>ljudi</a:t>
            </a:r>
            <a:r>
              <a:rPr lang="en-US" dirty="0"/>
              <a:t> da se </a:t>
            </a:r>
            <a:r>
              <a:rPr lang="en-US" dirty="0" err="1"/>
              <a:t>snalaze</a:t>
            </a:r>
            <a:r>
              <a:rPr lang="en-US" dirty="0"/>
              <a:t> u </a:t>
            </a:r>
            <a:r>
              <a:rPr lang="en-US" dirty="0" err="1"/>
              <a:t>realnom</a:t>
            </a:r>
            <a:r>
              <a:rPr lang="en-US" dirty="0"/>
              <a:t> </a:t>
            </a:r>
            <a:r>
              <a:rPr lang="en-US" dirty="0" err="1"/>
              <a:t>svetu</a:t>
            </a:r>
            <a:r>
              <a:rPr lang="en-US" dirty="0"/>
              <a:t> je </a:t>
            </a:r>
            <a:r>
              <a:rPr lang="en-US" dirty="0" err="1"/>
              <a:t>činjenica</a:t>
            </a:r>
            <a:r>
              <a:rPr lang="en-US" dirty="0"/>
              <a:t> da </a:t>
            </a:r>
            <a:r>
              <a:rPr lang="en-US" dirty="0" err="1"/>
              <a:t>smo</a:t>
            </a:r>
            <a:r>
              <a:rPr lang="en-US" dirty="0"/>
              <a:t> </a:t>
            </a:r>
            <a:r>
              <a:rPr lang="en-US" dirty="0" err="1"/>
              <a:t>navikli</a:t>
            </a:r>
            <a:r>
              <a:rPr lang="en-US" dirty="0"/>
              <a:t> </a:t>
            </a:r>
            <a:r>
              <a:rPr lang="en-US" dirty="0" err="1"/>
              <a:t>vežbom</a:t>
            </a:r>
            <a:r>
              <a:rPr lang="en-US" dirty="0"/>
              <a:t> </a:t>
            </a:r>
            <a:r>
              <a:rPr lang="en-US" dirty="0" err="1"/>
              <a:t>na</a:t>
            </a:r>
            <a:r>
              <a:rPr lang="en-US" dirty="0"/>
              <a:t> </a:t>
            </a:r>
            <a:r>
              <a:rPr lang="en-US" dirty="0" err="1"/>
              <a:t>mehanizme</a:t>
            </a:r>
            <a:r>
              <a:rPr lang="en-US" dirty="0"/>
              <a:t>, </a:t>
            </a:r>
            <a:r>
              <a:rPr lang="en-US" dirty="0" err="1"/>
              <a:t>veličine</a:t>
            </a:r>
            <a:r>
              <a:rPr lang="en-US" dirty="0"/>
              <a:t> </a:t>
            </a:r>
            <a:r>
              <a:rPr lang="en-US" dirty="0" err="1"/>
              <a:t>i</a:t>
            </a:r>
            <a:r>
              <a:rPr lang="en-US" dirty="0"/>
              <a:t> </a:t>
            </a:r>
            <a:r>
              <a:rPr lang="en-US" dirty="0" err="1"/>
              <a:t>količine</a:t>
            </a:r>
            <a:r>
              <a:rPr lang="en-US" dirty="0"/>
              <a:t> </a:t>
            </a:r>
            <a:r>
              <a:rPr lang="en-US" dirty="0" err="1"/>
              <a:t>koje</a:t>
            </a:r>
            <a:r>
              <a:rPr lang="en-US" dirty="0"/>
              <a:t> </a:t>
            </a:r>
            <a:r>
              <a:rPr lang="en-US" dirty="0" err="1"/>
              <a:t>nas</a:t>
            </a:r>
            <a:r>
              <a:rPr lang="en-US" dirty="0"/>
              <a:t> </a:t>
            </a:r>
            <a:r>
              <a:rPr lang="en-US" dirty="0" err="1"/>
              <a:t>okružuju</a:t>
            </a:r>
            <a:r>
              <a:rPr lang="en-US" dirty="0"/>
              <a:t> </a:t>
            </a:r>
            <a:r>
              <a:rPr lang="en-US" dirty="0" err="1"/>
              <a:t>i</a:t>
            </a:r>
            <a:r>
              <a:rPr lang="en-US" dirty="0"/>
              <a:t> </a:t>
            </a:r>
            <a:r>
              <a:rPr lang="en-US" dirty="0" err="1"/>
              <a:t>koje</a:t>
            </a:r>
            <a:r>
              <a:rPr lang="en-US" dirty="0"/>
              <a:t> </a:t>
            </a:r>
            <a:r>
              <a:rPr lang="en-US" dirty="0" err="1"/>
              <a:t>su</a:t>
            </a:r>
            <a:r>
              <a:rPr lang="en-US" dirty="0"/>
              <a:t> </a:t>
            </a:r>
            <a:r>
              <a:rPr lang="en-US" dirty="0" err="1"/>
              <a:t>česte</a:t>
            </a:r>
            <a:endParaRPr lang="en-US" dirty="0"/>
          </a:p>
          <a:p>
            <a:pPr lvl="1"/>
            <a:r>
              <a:rPr lang="en-US" dirty="0" err="1"/>
              <a:t>Ljudi</a:t>
            </a:r>
            <a:r>
              <a:rPr lang="en-US" dirty="0"/>
              <a:t> </a:t>
            </a:r>
            <a:r>
              <a:rPr lang="en-US" dirty="0" err="1"/>
              <a:t>su</a:t>
            </a:r>
            <a:r>
              <a:rPr lang="en-US" dirty="0"/>
              <a:t> </a:t>
            </a:r>
            <a:r>
              <a:rPr lang="en-US" dirty="0" err="1"/>
              <a:t>upoznati</a:t>
            </a:r>
            <a:r>
              <a:rPr lang="en-US" dirty="0"/>
              <a:t> </a:t>
            </a:r>
            <a:r>
              <a:rPr lang="en-US" dirty="0" err="1"/>
              <a:t>sa</a:t>
            </a:r>
            <a:r>
              <a:rPr lang="en-US" dirty="0"/>
              <a:t> </a:t>
            </a:r>
            <a:r>
              <a:rPr lang="en-US" dirty="0" err="1"/>
              <a:t>malim</a:t>
            </a:r>
            <a:r>
              <a:rPr lang="en-US" dirty="0"/>
              <a:t> </a:t>
            </a:r>
            <a:r>
              <a:rPr lang="en-US" dirty="0" err="1"/>
              <a:t>brojevima</a:t>
            </a:r>
            <a:r>
              <a:rPr lang="en-US" dirty="0"/>
              <a:t> </a:t>
            </a:r>
            <a:r>
              <a:rPr lang="en-US" dirty="0" err="1"/>
              <a:t>i</a:t>
            </a:r>
            <a:r>
              <a:rPr lang="en-US" dirty="0"/>
              <a:t> </a:t>
            </a:r>
            <a:r>
              <a:rPr lang="en-US" dirty="0" err="1"/>
              <a:t>pojmovima</a:t>
            </a:r>
            <a:r>
              <a:rPr lang="en-US" dirty="0"/>
              <a:t> </a:t>
            </a:r>
            <a:r>
              <a:rPr lang="en-US" dirty="0" err="1"/>
              <a:t>kao</a:t>
            </a:r>
            <a:r>
              <a:rPr lang="en-US" dirty="0"/>
              <a:t> </a:t>
            </a:r>
            <a:r>
              <a:rPr lang="en-US" dirty="0" err="1"/>
              <a:t>što</a:t>
            </a:r>
            <a:r>
              <a:rPr lang="en-US" dirty="0"/>
              <a:t> </a:t>
            </a:r>
            <a:r>
              <a:rPr lang="en-US" dirty="0" err="1"/>
              <a:t>su</a:t>
            </a:r>
            <a:r>
              <a:rPr lang="en-US" dirty="0"/>
              <a:t> </a:t>
            </a:r>
            <a:r>
              <a:rPr lang="en-US" dirty="0" err="1"/>
              <a:t>automobil</a:t>
            </a:r>
            <a:r>
              <a:rPr lang="en-US" dirty="0"/>
              <a:t>, </a:t>
            </a:r>
            <a:r>
              <a:rPr lang="en-US" dirty="0" err="1"/>
              <a:t>zgrada</a:t>
            </a:r>
            <a:r>
              <a:rPr lang="en-US" dirty="0"/>
              <a:t>, </a:t>
            </a:r>
            <a:r>
              <a:rPr lang="en-US" dirty="0" err="1"/>
              <a:t>drvo</a:t>
            </a:r>
            <a:r>
              <a:rPr lang="en-US" dirty="0"/>
              <a:t>, put</a:t>
            </a:r>
            <a:endParaRPr lang="sr-Latn-RS" dirty="0"/>
          </a:p>
          <a:p>
            <a:pPr lvl="1"/>
            <a:r>
              <a:rPr lang="en-US" dirty="0" err="1"/>
              <a:t>Pred</a:t>
            </a:r>
            <a:r>
              <a:rPr lang="en-US" dirty="0"/>
              <a:t> </a:t>
            </a:r>
            <a:r>
              <a:rPr lang="en-US" dirty="0" err="1"/>
              <a:t>iskustva</a:t>
            </a:r>
            <a:r>
              <a:rPr lang="en-US" dirty="0"/>
              <a:t> o </a:t>
            </a:r>
            <a:r>
              <a:rPr lang="en-US" dirty="0" err="1"/>
              <a:t>razmerama</a:t>
            </a:r>
            <a:r>
              <a:rPr lang="en-US" dirty="0"/>
              <a:t> </a:t>
            </a:r>
            <a:r>
              <a:rPr lang="en-US" dirty="0" err="1"/>
              <a:t>čestih</a:t>
            </a:r>
            <a:r>
              <a:rPr lang="en-US" dirty="0"/>
              <a:t> </a:t>
            </a:r>
            <a:r>
              <a:rPr lang="en-US" dirty="0" err="1"/>
              <a:t>stvari</a:t>
            </a:r>
            <a:r>
              <a:rPr lang="en-US" dirty="0"/>
              <a:t>, </a:t>
            </a:r>
            <a:r>
              <a:rPr lang="en-US" dirty="0" err="1"/>
              <a:t>aparat</a:t>
            </a:r>
            <a:r>
              <a:rPr lang="en-US" dirty="0"/>
              <a:t> </a:t>
            </a:r>
            <a:r>
              <a:rPr lang="en-US" dirty="0" err="1"/>
              <a:t>skriva</a:t>
            </a:r>
            <a:r>
              <a:rPr lang="en-US" dirty="0"/>
              <a:t> od </a:t>
            </a:r>
            <a:r>
              <a:rPr lang="en-US" dirty="0" err="1"/>
              <a:t>svesti</a:t>
            </a:r>
            <a:r>
              <a:rPr lang="en-US" dirty="0"/>
              <a:t> da </a:t>
            </a:r>
            <a:r>
              <a:rPr lang="en-US" dirty="0" err="1"/>
              <a:t>koristi</a:t>
            </a:r>
            <a:r>
              <a:rPr lang="en-US" dirty="0"/>
              <a:t> </a:t>
            </a:r>
            <a:r>
              <a:rPr lang="en-US" dirty="0" err="1"/>
              <a:t>perspektivu</a:t>
            </a:r>
            <a:r>
              <a:rPr lang="en-US" dirty="0"/>
              <a:t>, </a:t>
            </a:r>
            <a:r>
              <a:rPr lang="en-US" dirty="0" err="1"/>
              <a:t>binokularan</a:t>
            </a:r>
            <a:r>
              <a:rPr lang="en-US" dirty="0"/>
              <a:t> vid, </a:t>
            </a:r>
            <a:r>
              <a:rPr lang="en-US" dirty="0" err="1"/>
              <a:t>i</a:t>
            </a:r>
            <a:r>
              <a:rPr lang="en-US" dirty="0"/>
              <a:t> </a:t>
            </a:r>
            <a:r>
              <a:rPr lang="en-US" dirty="0" err="1"/>
              <a:t>razne</a:t>
            </a:r>
            <a:r>
              <a:rPr lang="en-US" dirty="0"/>
              <a:t> </a:t>
            </a:r>
            <a:r>
              <a:rPr lang="en-US" dirty="0" err="1"/>
              <a:t>druge</a:t>
            </a:r>
            <a:r>
              <a:rPr lang="en-US" dirty="0"/>
              <a:t> </a:t>
            </a:r>
            <a:r>
              <a:rPr lang="en-US" dirty="0" err="1"/>
              <a:t>vizualne</a:t>
            </a:r>
            <a:r>
              <a:rPr lang="en-US" dirty="0"/>
              <a:t> </a:t>
            </a:r>
            <a:r>
              <a:rPr lang="en-US" dirty="0" err="1"/>
              <a:t>trikove</a:t>
            </a:r>
            <a:r>
              <a:rPr lang="en-US" dirty="0"/>
              <a:t> da bi </a:t>
            </a:r>
            <a:r>
              <a:rPr lang="en-US" dirty="0" err="1"/>
              <a:t>odredio</a:t>
            </a:r>
            <a:r>
              <a:rPr lang="en-US" dirty="0"/>
              <a:t> </a:t>
            </a:r>
            <a:r>
              <a:rPr lang="en-US" dirty="0" err="1"/>
              <a:t>razdaljinu</a:t>
            </a:r>
            <a:r>
              <a:rPr lang="en-US" dirty="0"/>
              <a:t> </a:t>
            </a:r>
            <a:r>
              <a:rPr lang="en-US" dirty="0" err="1"/>
              <a:t>i</a:t>
            </a:r>
            <a:r>
              <a:rPr lang="en-US" dirty="0"/>
              <a:t> </a:t>
            </a:r>
            <a:r>
              <a:rPr lang="en-US" dirty="0" err="1"/>
              <a:t>veličinu</a:t>
            </a:r>
            <a:r>
              <a:rPr lang="en-US" dirty="0"/>
              <a:t> </a:t>
            </a:r>
            <a:r>
              <a:rPr lang="en-US" dirty="0" err="1"/>
              <a:t>objekata</a:t>
            </a:r>
            <a:r>
              <a:rPr lang="en-US" dirty="0"/>
              <a:t> </a:t>
            </a:r>
            <a:r>
              <a:rPr lang="en-US" dirty="0" err="1"/>
              <a:t>koje</a:t>
            </a:r>
            <a:r>
              <a:rPr lang="en-US" dirty="0"/>
              <a:t> </a:t>
            </a:r>
            <a:r>
              <a:rPr lang="en-US" dirty="0" err="1"/>
              <a:t>posmatramo</a:t>
            </a:r>
            <a:endParaRPr lang="sr-Latn-RS" dirty="0"/>
          </a:p>
          <a:p>
            <a:pPr lvl="1"/>
            <a:r>
              <a:rPr lang="sr-Latn-RS" dirty="0"/>
              <a:t>K</a:t>
            </a:r>
            <a:r>
              <a:rPr lang="en-US" dirty="0" err="1"/>
              <a:t>ada</a:t>
            </a:r>
            <a:r>
              <a:rPr lang="en-US" dirty="0"/>
              <a:t> se </a:t>
            </a:r>
            <a:r>
              <a:rPr lang="en-US" dirty="0" err="1"/>
              <a:t>ljudi</a:t>
            </a:r>
            <a:r>
              <a:rPr lang="en-US" dirty="0"/>
              <a:t> ne </a:t>
            </a:r>
            <a:r>
              <a:rPr lang="en-US" dirty="0" err="1"/>
              <a:t>nalaze</a:t>
            </a:r>
            <a:r>
              <a:rPr lang="en-US" dirty="0"/>
              <a:t> u </a:t>
            </a:r>
            <a:r>
              <a:rPr lang="en-US" dirty="0" err="1"/>
              <a:t>uobičajenom</a:t>
            </a:r>
            <a:r>
              <a:rPr lang="en-US" dirty="0"/>
              <a:t> </a:t>
            </a:r>
            <a:r>
              <a:rPr lang="en-US" dirty="0" err="1"/>
              <a:t>okruženju</a:t>
            </a:r>
            <a:r>
              <a:rPr lang="en-US" dirty="0"/>
              <a:t>, </a:t>
            </a:r>
            <a:r>
              <a:rPr lang="sr-Latn-RS" dirty="0"/>
              <a:t>ovo predstavlja problem. N</a:t>
            </a:r>
            <a:r>
              <a:rPr lang="en-US" dirty="0"/>
              <a:t>a primer</a:t>
            </a:r>
            <a:r>
              <a:rPr lang="sr-Latn-RS" dirty="0"/>
              <a:t>,</a:t>
            </a:r>
            <a:r>
              <a:rPr lang="en-US" dirty="0"/>
              <a:t> astronaut </a:t>
            </a:r>
            <a:r>
              <a:rPr lang="en-US" dirty="0" err="1"/>
              <a:t>bez</a:t>
            </a:r>
            <a:r>
              <a:rPr lang="en-US" dirty="0"/>
              <a:t> </a:t>
            </a:r>
            <a:r>
              <a:rPr lang="en-US" dirty="0" err="1"/>
              <a:t>mernog</a:t>
            </a:r>
            <a:r>
              <a:rPr lang="en-US" dirty="0"/>
              <a:t> </a:t>
            </a:r>
            <a:r>
              <a:rPr lang="en-US" dirty="0" err="1"/>
              <a:t>instrumenta</a:t>
            </a:r>
            <a:r>
              <a:rPr lang="en-US" dirty="0"/>
              <a:t> ne </a:t>
            </a:r>
            <a:r>
              <a:rPr lang="en-US" dirty="0" err="1"/>
              <a:t>može</a:t>
            </a:r>
            <a:r>
              <a:rPr lang="en-US" dirty="0"/>
              <a:t> </a:t>
            </a:r>
            <a:r>
              <a:rPr lang="en-US" dirty="0" err="1"/>
              <a:t>biti</a:t>
            </a:r>
            <a:r>
              <a:rPr lang="en-US" dirty="0"/>
              <a:t> </a:t>
            </a:r>
            <a:r>
              <a:rPr lang="en-US" dirty="0" err="1"/>
              <a:t>siguran</a:t>
            </a:r>
            <a:r>
              <a:rPr lang="en-US" dirty="0"/>
              <a:t> da li je asteroid </a:t>
            </a:r>
            <a:r>
              <a:rPr lang="en-US" dirty="0" err="1"/>
              <a:t>koji</a:t>
            </a:r>
            <a:r>
              <a:rPr lang="en-US" dirty="0"/>
              <a:t> </a:t>
            </a:r>
            <a:r>
              <a:rPr lang="en-US" dirty="0" err="1"/>
              <a:t>vidi</a:t>
            </a:r>
            <a:r>
              <a:rPr lang="en-US" dirty="0"/>
              <a:t> 100m u </a:t>
            </a:r>
            <a:r>
              <a:rPr lang="en-US" dirty="0" err="1"/>
              <a:t>prečniku</a:t>
            </a:r>
            <a:r>
              <a:rPr lang="en-US" dirty="0"/>
              <a:t> </a:t>
            </a:r>
            <a:r>
              <a:rPr lang="en-US" dirty="0" err="1"/>
              <a:t>na</a:t>
            </a:r>
            <a:r>
              <a:rPr lang="en-US" dirty="0"/>
              <a:t> </a:t>
            </a:r>
            <a:r>
              <a:rPr lang="en-US" dirty="0" err="1"/>
              <a:t>daljini</a:t>
            </a:r>
            <a:r>
              <a:rPr lang="en-US" dirty="0"/>
              <a:t> od 100m </a:t>
            </a:r>
            <a:r>
              <a:rPr lang="en-US" dirty="0" err="1"/>
              <a:t>ili</a:t>
            </a:r>
            <a:r>
              <a:rPr lang="en-US" dirty="0"/>
              <a:t> 1m u </a:t>
            </a:r>
            <a:r>
              <a:rPr lang="en-US" dirty="0" err="1"/>
              <a:t>prečniku</a:t>
            </a:r>
            <a:r>
              <a:rPr lang="en-US" dirty="0"/>
              <a:t> </a:t>
            </a:r>
            <a:r>
              <a:rPr lang="en-US" dirty="0" err="1"/>
              <a:t>na</a:t>
            </a:r>
            <a:r>
              <a:rPr lang="en-US" dirty="0"/>
              <a:t> </a:t>
            </a:r>
            <a:r>
              <a:rPr lang="en-US" dirty="0" err="1"/>
              <a:t>daljini</a:t>
            </a:r>
            <a:r>
              <a:rPr lang="en-US" dirty="0"/>
              <a:t> od 1m</a:t>
            </a:r>
            <a:r>
              <a:rPr lang="sr-Latn-RS" dirty="0"/>
              <a:t> jer nema uobičajenih detalja koji bi odali udaljenost objekta, odnosno konteksta</a:t>
            </a:r>
          </a:p>
          <a:p>
            <a:pPr lvl="1"/>
            <a:endParaRPr lang="en-US" dirty="0"/>
          </a:p>
          <a:p>
            <a:endParaRPr lang="en-US" dirty="0"/>
          </a:p>
          <a:p>
            <a:endParaRPr lang="en-US" dirty="0"/>
          </a:p>
          <a:p>
            <a:pPr marL="171450" lvl="0" indent="-171450">
              <a:buFont typeface="Arial" pitchFamily="34" charset="0"/>
              <a:buChar char="•"/>
            </a:pPr>
            <a:endParaRPr lang="en-US" sz="1200" b="0" i="0" u="none" strike="noStrike" kern="1200" baseline="0" dirty="0">
              <a:solidFill>
                <a:schemeClr val="tx1"/>
              </a:solidFill>
              <a:latin typeface="+mn-lt"/>
              <a:ea typeface="+mn-ea"/>
              <a:cs typeface="+mn-cs"/>
            </a:endParaRPr>
          </a:p>
          <a:p>
            <a:pPr marL="171450" lvl="0" indent="-171450">
              <a:buFont typeface="Arial" pitchFamily="34" charset="0"/>
              <a:buChar char="•"/>
            </a:pPr>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75B7176-418D-4A0C-93BF-3175D60583F7}" type="slidenum">
              <a:rPr lang="en-US" smtClean="0"/>
              <a:t>20</a:t>
            </a:fld>
            <a:endParaRPr lang="en-US"/>
          </a:p>
        </p:txBody>
      </p:sp>
    </p:spTree>
    <p:extLst>
      <p:ext uri="{BB962C8B-B14F-4D97-AF65-F5344CB8AC3E}">
        <p14:creationId xmlns:p14="http://schemas.microsoft.com/office/powerpoint/2010/main" val="20137215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dirty="0"/>
              <a:t>Ovde vidimo grubu</a:t>
            </a:r>
            <a:r>
              <a:rPr lang="sr-Latn-RS" baseline="0" dirty="0"/>
              <a:t> sliku najvažnijih elemenata ljudskog oka: rožnjaču, sočivo i retinu, na koju se projektuju slike koje vidimo</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dirty="0"/>
              <a:t>Oko je gotovo sferičnog oblika, sa prečnikom oko 20 mm</a:t>
            </a:r>
            <a:endParaRPr lang="sr-Latn-RS" baseline="0" dirty="0"/>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dirty="0"/>
              <a:t>Rožnjača (</a:t>
            </a:r>
            <a:r>
              <a:rPr lang="sr-Latn-RS" i="1" dirty="0"/>
              <a:t>coronea</a:t>
            </a:r>
            <a:r>
              <a:rPr lang="sr-Latn-RS" dirty="0"/>
              <a:t>) je žilavo, providno tkivo koje prekriva prednju površinu oka</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dirty="0"/>
              <a:t>Dužica služi za podešavanje širine zenice</a:t>
            </a:r>
            <a:r>
              <a:rPr lang="sr-Latn-RS" baseline="0" dirty="0"/>
              <a:t> – zajedno kontrolišu količinu svetlosti koja biva propuštena do retine</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baseline="0" dirty="0"/>
              <a:t>Sočivo fokusira svetlosne zrake na retinu</a:t>
            </a:r>
          </a:p>
          <a:p>
            <a:pPr marL="6286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baseline="0" dirty="0"/>
              <a:t>Dok je kod fotoaparata žižna daljina sočiva fiksna i fokus se postiže varijacijom udaljenosti sočiva od površine na koju se projektuje</a:t>
            </a:r>
          </a:p>
          <a:p>
            <a:pPr marL="6286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baseline="0" dirty="0"/>
              <a:t>Kod ljudskog oka sočivo je na fiksnom odstojanju, ali su mišići u mogućnosti da variraju oblik sočiva i time menjaju njegovu žižnu udaljenost</a:t>
            </a:r>
          </a:p>
          <a:p>
            <a:pPr marL="171450" indent="-171450">
              <a:buFont typeface="Arial" pitchFamily="34" charset="0"/>
              <a:buChar char="•"/>
            </a:pPr>
            <a:r>
              <a:rPr lang="sr-Latn-RS" baseline="0" dirty="0"/>
              <a:t>Retina ima senzore (o kojima ćemo uskoro pričati). Ovi senzori su mnogobrojni i prostiru se duž cele retine</a:t>
            </a:r>
          </a:p>
          <a:p>
            <a:pPr marL="171450" indent="-171450">
              <a:buFont typeface="Arial" pitchFamily="34" charset="0"/>
              <a:buChar char="•"/>
            </a:pPr>
            <a:r>
              <a:rPr lang="sr-Latn-RS" baseline="0" dirty="0"/>
              <a:t>Slike se projektuju na ove senzore u retini i šalju u mozak</a:t>
            </a:r>
          </a:p>
          <a:p>
            <a:pPr marL="171450" indent="-171450">
              <a:buFont typeface="Arial" pitchFamily="34" charset="0"/>
              <a:buChar char="•"/>
            </a:pP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21</a:t>
            </a:fld>
            <a:endParaRPr lang="en-US"/>
          </a:p>
        </p:txBody>
      </p:sp>
    </p:spTree>
    <p:extLst>
      <p:ext uri="{BB962C8B-B14F-4D97-AF65-F5344CB8AC3E}">
        <p14:creationId xmlns:p14="http://schemas.microsoft.com/office/powerpoint/2010/main" val="41590105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sz="1200" b="0" i="0" u="none" strike="noStrike" kern="1200" baseline="0" dirty="0" err="1">
                <a:solidFill>
                  <a:schemeClr val="tx1"/>
                </a:solidFill>
                <a:latin typeface="+mn-lt"/>
                <a:ea typeface="+mn-ea"/>
                <a:cs typeface="+mn-cs"/>
              </a:rPr>
              <a:t>Dozvoljavaju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nam</a:t>
            </a:r>
            <a:r>
              <a:rPr lang="en-US" sz="1200" b="0" i="0" u="none" strike="noStrike" kern="1200" baseline="0" dirty="0">
                <a:solidFill>
                  <a:schemeClr val="tx1"/>
                </a:solidFill>
                <a:latin typeface="+mn-lt"/>
                <a:ea typeface="+mn-ea"/>
                <a:cs typeface="+mn-cs"/>
              </a:rPr>
              <a:t> da </a:t>
            </a:r>
            <a:r>
              <a:rPr lang="en-US" sz="1200" b="0" i="0" u="none" strike="noStrike" kern="1200" baseline="0" dirty="0" err="1">
                <a:solidFill>
                  <a:schemeClr val="tx1"/>
                </a:solidFill>
                <a:latin typeface="+mn-lt"/>
                <a:ea typeface="+mn-ea"/>
                <a:cs typeface="+mn-cs"/>
              </a:rPr>
              <a:t>doživimo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oko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nas</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najsitnijim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detaljima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izuzetno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brzo</a:t>
            </a:r>
            <a:endParaRPr lang="sr-Latn-R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75B7176-418D-4A0C-93BF-3175D60583F7}" type="slidenum">
              <a:rPr lang="en-US" smtClean="0"/>
              <a:t>23</a:t>
            </a:fld>
            <a:endParaRPr lang="en-US"/>
          </a:p>
        </p:txBody>
      </p:sp>
    </p:spTree>
    <p:extLst>
      <p:ext uri="{BB962C8B-B14F-4D97-AF65-F5344CB8AC3E}">
        <p14:creationId xmlns:p14="http://schemas.microsoft.com/office/powerpoint/2010/main" val="23699389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i="0" baseline="0" dirty="0"/>
              <a:t>Treba napomenuti da postoji i regija u retini koja nema nikakvih senzora (vratiti se na 5. slajd) – ova oblast je zapravo oblast gde se nalazi optički nerv. Mi deo scene koji pada na tu tačku uopšte ne vidimo, ali nismo ni svesni da se to dešava.</a:t>
            </a:r>
          </a:p>
          <a:p>
            <a:pPr marL="171450" indent="-171450">
              <a:buFont typeface="Arial" pitchFamily="34" charset="0"/>
              <a:buChar char="•"/>
            </a:pPr>
            <a:endParaRPr lang="sr-Latn-RS" i="0" baseline="0" dirty="0"/>
          </a:p>
          <a:p>
            <a:pPr marL="171450" indent="-171450">
              <a:buFont typeface="Arial" pitchFamily="34" charset="0"/>
              <a:buChar char="•"/>
            </a:pPr>
            <a:r>
              <a:rPr lang="sr-Latn-RS" i="0" baseline="0" dirty="0"/>
              <a:t>Rods – n</a:t>
            </a:r>
            <a:r>
              <a:rPr lang="sr-Latn-RS" dirty="0"/>
              <a:t>e služe za prepoznavanje detalja, već za sticanje generalne ideje o sceni</a:t>
            </a:r>
          </a:p>
        </p:txBody>
      </p:sp>
      <p:sp>
        <p:nvSpPr>
          <p:cNvPr id="4" name="Slide Number Placeholder 3"/>
          <p:cNvSpPr>
            <a:spLocks noGrp="1"/>
          </p:cNvSpPr>
          <p:nvPr>
            <p:ph type="sldNum" sz="quarter" idx="10"/>
          </p:nvPr>
        </p:nvSpPr>
        <p:spPr/>
        <p:txBody>
          <a:bodyPr/>
          <a:lstStyle/>
          <a:p>
            <a:fld id="{C75B7176-418D-4A0C-93BF-3175D60583F7}" type="slidenum">
              <a:rPr lang="en-US" smtClean="0"/>
              <a:t>24</a:t>
            </a:fld>
            <a:endParaRPr lang="en-US"/>
          </a:p>
        </p:txBody>
      </p:sp>
    </p:spTree>
    <p:extLst>
      <p:ext uri="{BB962C8B-B14F-4D97-AF65-F5344CB8AC3E}">
        <p14:creationId xmlns:p14="http://schemas.microsoft.com/office/powerpoint/2010/main" val="2171450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i="0" baseline="0" dirty="0"/>
              <a:t>Treba napomenuti da postoji i regija u retini koja nema nikakvih senzora (vratiti se na 5. slajd) – ova oblast je zapravo oblast gde se nalazi optički nerv. Mi deo scene koji pada na tu tačku uopšte ne vidimo, ali nismo ni svesni da se to dešava.</a:t>
            </a:r>
          </a:p>
          <a:p>
            <a:pPr marL="171450" indent="-171450">
              <a:buFont typeface="Arial" pitchFamily="34" charset="0"/>
              <a:buChar char="•"/>
            </a:pPr>
            <a:endParaRPr lang="sr-Latn-RS" i="0" baseline="0" dirty="0"/>
          </a:p>
          <a:p>
            <a:pPr marL="171450" indent="-171450">
              <a:buFont typeface="Arial" pitchFamily="34" charset="0"/>
              <a:buChar char="•"/>
            </a:pPr>
            <a:r>
              <a:rPr lang="sr-Latn-RS" i="0" baseline="0" dirty="0"/>
              <a:t>Rods – n</a:t>
            </a:r>
            <a:r>
              <a:rPr lang="sr-Latn-RS" dirty="0"/>
              <a:t>e služe za prepoznavanje detalja, već za sticanje generalne ideje o sceni</a:t>
            </a:r>
          </a:p>
        </p:txBody>
      </p:sp>
      <p:sp>
        <p:nvSpPr>
          <p:cNvPr id="4" name="Slide Number Placeholder 3"/>
          <p:cNvSpPr>
            <a:spLocks noGrp="1"/>
          </p:cNvSpPr>
          <p:nvPr>
            <p:ph type="sldNum" sz="quarter" idx="10"/>
          </p:nvPr>
        </p:nvSpPr>
        <p:spPr/>
        <p:txBody>
          <a:bodyPr/>
          <a:lstStyle/>
          <a:p>
            <a:fld id="{C75B7176-418D-4A0C-93BF-3175D60583F7}" type="slidenum">
              <a:rPr lang="en-US" smtClean="0"/>
              <a:t>25</a:t>
            </a:fld>
            <a:endParaRPr lang="en-US"/>
          </a:p>
        </p:txBody>
      </p:sp>
    </p:spTree>
    <p:extLst>
      <p:ext uri="{BB962C8B-B14F-4D97-AF65-F5344CB8AC3E}">
        <p14:creationId xmlns:p14="http://schemas.microsoft.com/office/powerpoint/2010/main" val="3118833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err="1">
                <a:solidFill>
                  <a:schemeClr val="tx1"/>
                </a:solidFill>
              </a:rPr>
              <a:t>Na</a:t>
            </a:r>
            <a:r>
              <a:rPr lang="es-ES" dirty="0">
                <a:solidFill>
                  <a:schemeClr val="tx1"/>
                </a:solidFill>
              </a:rPr>
              <a:t> primer, </a:t>
            </a:r>
            <a:r>
              <a:rPr lang="es-ES" dirty="0" err="1">
                <a:solidFill>
                  <a:schemeClr val="tx1"/>
                </a:solidFill>
              </a:rPr>
              <a:t>objekti</a:t>
            </a:r>
            <a:r>
              <a:rPr lang="es-ES" dirty="0">
                <a:solidFill>
                  <a:schemeClr val="tx1"/>
                </a:solidFill>
              </a:rPr>
              <a:t> </a:t>
            </a:r>
            <a:r>
              <a:rPr lang="es-ES" dirty="0" err="1">
                <a:solidFill>
                  <a:schemeClr val="tx1"/>
                </a:solidFill>
              </a:rPr>
              <a:t>koji</a:t>
            </a:r>
            <a:r>
              <a:rPr lang="es-ES" dirty="0">
                <a:solidFill>
                  <a:schemeClr val="tx1"/>
                </a:solidFill>
              </a:rPr>
              <a:t> </a:t>
            </a:r>
            <a:r>
              <a:rPr lang="es-ES" dirty="0" err="1">
                <a:solidFill>
                  <a:schemeClr val="tx1"/>
                </a:solidFill>
              </a:rPr>
              <a:t>deluju</a:t>
            </a:r>
            <a:r>
              <a:rPr lang="es-ES" dirty="0">
                <a:solidFill>
                  <a:schemeClr val="tx1"/>
                </a:solidFill>
              </a:rPr>
              <a:t> </a:t>
            </a:r>
            <a:r>
              <a:rPr lang="es-ES" dirty="0" err="1">
                <a:solidFill>
                  <a:schemeClr val="tx1"/>
                </a:solidFill>
              </a:rPr>
              <a:t>intenzivnih</a:t>
            </a:r>
            <a:r>
              <a:rPr lang="es-ES" dirty="0">
                <a:solidFill>
                  <a:schemeClr val="tx1"/>
                </a:solidFill>
              </a:rPr>
              <a:t> boja </a:t>
            </a:r>
            <a:r>
              <a:rPr lang="es-ES" dirty="0" err="1">
                <a:solidFill>
                  <a:schemeClr val="tx1"/>
                </a:solidFill>
              </a:rPr>
              <a:t>po</a:t>
            </a:r>
            <a:r>
              <a:rPr lang="es-ES" dirty="0">
                <a:solidFill>
                  <a:schemeClr val="tx1"/>
                </a:solidFill>
              </a:rPr>
              <a:t> </a:t>
            </a:r>
            <a:r>
              <a:rPr lang="es-ES" dirty="0" err="1">
                <a:solidFill>
                  <a:schemeClr val="tx1"/>
                </a:solidFill>
              </a:rPr>
              <a:t>sunčevoj</a:t>
            </a:r>
            <a:r>
              <a:rPr lang="es-ES" dirty="0">
                <a:solidFill>
                  <a:schemeClr val="tx1"/>
                </a:solidFill>
              </a:rPr>
              <a:t> </a:t>
            </a:r>
            <a:r>
              <a:rPr lang="es-ES" dirty="0" err="1">
                <a:solidFill>
                  <a:schemeClr val="tx1"/>
                </a:solidFill>
              </a:rPr>
              <a:t>svetlosti</a:t>
            </a:r>
            <a:r>
              <a:rPr lang="es-ES" dirty="0">
                <a:solidFill>
                  <a:schemeClr val="tx1"/>
                </a:solidFill>
              </a:rPr>
              <a:t>, </a:t>
            </a:r>
            <a:r>
              <a:rPr lang="es-ES" dirty="0" err="1">
                <a:solidFill>
                  <a:schemeClr val="tx1"/>
                </a:solidFill>
              </a:rPr>
              <a:t>po</a:t>
            </a:r>
            <a:r>
              <a:rPr lang="es-ES" dirty="0">
                <a:solidFill>
                  <a:schemeClr val="tx1"/>
                </a:solidFill>
              </a:rPr>
              <a:t> </a:t>
            </a:r>
            <a:r>
              <a:rPr lang="es-ES" dirty="0" err="1">
                <a:solidFill>
                  <a:schemeClr val="tx1"/>
                </a:solidFill>
              </a:rPr>
              <a:t>mesečini</a:t>
            </a:r>
            <a:r>
              <a:rPr lang="es-ES" dirty="0">
                <a:solidFill>
                  <a:schemeClr val="tx1"/>
                </a:solidFill>
              </a:rPr>
              <a:t> </a:t>
            </a:r>
            <a:r>
              <a:rPr lang="es-ES" dirty="0" err="1">
                <a:solidFill>
                  <a:schemeClr val="tx1"/>
                </a:solidFill>
              </a:rPr>
              <a:t>izgledaju</a:t>
            </a:r>
            <a:r>
              <a:rPr lang="es-ES" dirty="0">
                <a:solidFill>
                  <a:schemeClr val="tx1"/>
                </a:solidFill>
              </a:rPr>
              <a:t> </a:t>
            </a:r>
            <a:r>
              <a:rPr lang="es-ES" dirty="0" err="1">
                <a:solidFill>
                  <a:schemeClr val="tx1"/>
                </a:solidFill>
              </a:rPr>
              <a:t>kao</a:t>
            </a:r>
            <a:r>
              <a:rPr lang="es-ES" dirty="0">
                <a:solidFill>
                  <a:schemeClr val="tx1"/>
                </a:solidFill>
              </a:rPr>
              <a:t> </a:t>
            </a:r>
            <a:r>
              <a:rPr lang="es-ES" dirty="0" err="1">
                <a:solidFill>
                  <a:schemeClr val="tx1"/>
                </a:solidFill>
              </a:rPr>
              <a:t>bezbojni</a:t>
            </a:r>
            <a:r>
              <a:rPr lang="es-ES" dirty="0">
                <a:solidFill>
                  <a:schemeClr val="tx1"/>
                </a:solidFill>
              </a:rPr>
              <a:t> </a:t>
            </a:r>
            <a:r>
              <a:rPr lang="es-ES" dirty="0" err="1">
                <a:solidFill>
                  <a:schemeClr val="tx1"/>
                </a:solidFill>
              </a:rPr>
              <a:t>oblici</a:t>
            </a:r>
            <a:r>
              <a:rPr lang="es-ES" dirty="0">
                <a:solidFill>
                  <a:schemeClr val="tx1"/>
                </a:solidFill>
              </a:rPr>
              <a:t> </a:t>
            </a:r>
            <a:r>
              <a:rPr lang="es-ES" dirty="0" err="1">
                <a:solidFill>
                  <a:schemeClr val="tx1"/>
                </a:solidFill>
              </a:rPr>
              <a:t>jer</a:t>
            </a:r>
            <a:r>
              <a:rPr lang="es-ES" dirty="0">
                <a:solidFill>
                  <a:schemeClr val="tx1"/>
                </a:solidFill>
              </a:rPr>
              <a:t> su </a:t>
            </a:r>
            <a:r>
              <a:rPr lang="es-ES" dirty="0" err="1">
                <a:solidFill>
                  <a:schemeClr val="tx1"/>
                </a:solidFill>
              </a:rPr>
              <a:t>samo</a:t>
            </a:r>
            <a:r>
              <a:rPr lang="es-ES" dirty="0">
                <a:solidFill>
                  <a:schemeClr val="tx1"/>
                </a:solidFill>
              </a:rPr>
              <a:t> </a:t>
            </a:r>
            <a:r>
              <a:rPr lang="es-ES" dirty="0" err="1">
                <a:solidFill>
                  <a:schemeClr val="tx1"/>
                </a:solidFill>
              </a:rPr>
              <a:t>rods</a:t>
            </a:r>
            <a:r>
              <a:rPr lang="es-ES" dirty="0">
                <a:solidFill>
                  <a:schemeClr val="tx1"/>
                </a:solidFill>
              </a:rPr>
              <a:t> </a:t>
            </a:r>
            <a:r>
              <a:rPr lang="es-ES" dirty="0" err="1">
                <a:solidFill>
                  <a:schemeClr val="tx1"/>
                </a:solidFill>
              </a:rPr>
              <a:t>ćelije</a:t>
            </a:r>
            <a:r>
              <a:rPr lang="es-ES" dirty="0">
                <a:solidFill>
                  <a:schemeClr val="tx1"/>
                </a:solidFill>
              </a:rPr>
              <a:t> </a:t>
            </a:r>
            <a:r>
              <a:rPr lang="es-ES" dirty="0" err="1">
                <a:solidFill>
                  <a:schemeClr val="tx1"/>
                </a:solidFill>
              </a:rPr>
              <a:t>stimulisane</a:t>
            </a:r>
            <a:endParaRPr lang="es-ES"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26</a:t>
            </a:fld>
            <a:endParaRPr lang="en-US"/>
          </a:p>
        </p:txBody>
      </p:sp>
    </p:spTree>
    <p:extLst>
      <p:ext uri="{BB962C8B-B14F-4D97-AF65-F5344CB8AC3E}">
        <p14:creationId xmlns:p14="http://schemas.microsoft.com/office/powerpoint/2010/main" val="30991278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sz="1200" dirty="0"/>
              <a:t>Slika prikazuje raspored ćelija na retini:</a:t>
            </a:r>
          </a:p>
          <a:p>
            <a:pPr marL="171450" indent="-171450">
              <a:buFont typeface="Arial" pitchFamily="34" charset="0"/>
              <a:buChar char="•"/>
            </a:pPr>
            <a:endParaRPr lang="en-US" i="1" dirty="0"/>
          </a:p>
        </p:txBody>
      </p:sp>
      <p:sp>
        <p:nvSpPr>
          <p:cNvPr id="4" name="Slide Number Placeholder 3"/>
          <p:cNvSpPr>
            <a:spLocks noGrp="1"/>
          </p:cNvSpPr>
          <p:nvPr>
            <p:ph type="sldNum" sz="quarter" idx="10"/>
          </p:nvPr>
        </p:nvSpPr>
        <p:spPr/>
        <p:txBody>
          <a:bodyPr/>
          <a:lstStyle/>
          <a:p>
            <a:fld id="{C75B7176-418D-4A0C-93BF-3175D60583F7}" type="slidenum">
              <a:rPr lang="en-US" smtClean="0"/>
              <a:t>27</a:t>
            </a:fld>
            <a:endParaRPr lang="en-US"/>
          </a:p>
        </p:txBody>
      </p:sp>
    </p:spTree>
    <p:extLst>
      <p:ext uri="{BB962C8B-B14F-4D97-AF65-F5344CB8AC3E}">
        <p14:creationId xmlns:p14="http://schemas.microsoft.com/office/powerpoint/2010/main" val="24005954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i="0" baseline="0" dirty="0"/>
              <a:t>Ovo primećujete u stvarnom životu: kada uđete u zamračenu prostoriju, neko vreme ne vidite i onda počinjete polako da razaznajete stvari. Isto se dešava ako uđete u veoma svetlu prostoriju.</a:t>
            </a:r>
          </a:p>
          <a:p>
            <a:pPr marL="171450" indent="-171450">
              <a:buFont typeface="Arial" pitchFamily="34" charset="0"/>
              <a:buChar char="•"/>
            </a:pPr>
            <a:r>
              <a:rPr lang="sr-Latn-RS" i="0" baseline="0" dirty="0"/>
              <a:t>Ali, bez obzira na generalno osvetljenje, u stanju smo da razlikujemo </a:t>
            </a:r>
            <a:r>
              <a:rPr lang="sr-Latn-RS" i="0" baseline="0" dirty="0" err="1"/>
              <a:t>detlje</a:t>
            </a:r>
            <a:r>
              <a:rPr lang="sr-Latn-RS" i="0" baseline="0" dirty="0"/>
              <a:t>: možemo praviti razliku detalja i na veoma visokom nivou svetlost i na veoma niskom</a:t>
            </a:r>
          </a:p>
          <a:p>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29</a:t>
            </a:fld>
            <a:endParaRPr lang="en-US"/>
          </a:p>
        </p:txBody>
      </p:sp>
    </p:spTree>
    <p:extLst>
      <p:ext uri="{BB962C8B-B14F-4D97-AF65-F5344CB8AC3E}">
        <p14:creationId xmlns:p14="http://schemas.microsoft.com/office/powerpoint/2010/main" val="27035421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itchFamily="34" charset="0"/>
              <a:buChar char="•"/>
            </a:pPr>
            <a:r>
              <a:rPr lang="en-US" i="0" dirty="0"/>
              <a:t>Scotopic vision is the vision of the eye under low-light levels</a:t>
            </a:r>
            <a:endParaRPr lang="sr-Latn-RS" i="0" dirty="0"/>
          </a:p>
          <a:p>
            <a:pPr marL="171450" lvl="0" indent="-171450">
              <a:buFont typeface="Arial" pitchFamily="34" charset="0"/>
              <a:buChar char="•"/>
            </a:pPr>
            <a:r>
              <a:rPr lang="en-US" i="0" dirty="0" err="1"/>
              <a:t>Photopic</a:t>
            </a:r>
            <a:r>
              <a:rPr lang="en-US" i="0" dirty="0"/>
              <a:t> vision is the vision of the eye under well-lit conditions</a:t>
            </a:r>
            <a:endParaRPr lang="sr-Latn-RS" sz="1200" b="1" i="0" kern="1200" dirty="0">
              <a:solidFill>
                <a:schemeClr val="tx1"/>
              </a:solidFill>
              <a:effectLst/>
              <a:latin typeface="+mn-lt"/>
              <a:ea typeface="+mn-ea"/>
              <a:cs typeface="+mn-cs"/>
            </a:endParaRPr>
          </a:p>
          <a:p>
            <a:pPr marL="171450" indent="-171450">
              <a:buFont typeface="Arial" pitchFamily="34" charset="0"/>
              <a:buChar char="•"/>
            </a:pPr>
            <a:r>
              <a:rPr lang="en-US" sz="1200" b="0" i="0" u="none" strike="noStrike" kern="1200" baseline="0" dirty="0">
                <a:solidFill>
                  <a:schemeClr val="tx1"/>
                </a:solidFill>
                <a:latin typeface="+mn-lt"/>
                <a:ea typeface="+mn-ea"/>
                <a:cs typeface="+mn-cs"/>
              </a:rPr>
              <a:t>The total range of distinct intensity</a:t>
            </a:r>
            <a:r>
              <a:rPr lang="sr-Latn-RS" sz="1200" b="0" i="0" u="none" strike="noStrike" kern="1200" baseline="0" dirty="0">
                <a:solidFill>
                  <a:schemeClr val="tx1"/>
                </a:solidFill>
                <a:latin typeface="+mn-lt"/>
                <a:ea typeface="+mn-ea"/>
                <a:cs typeface="+mn-cs"/>
              </a:rPr>
              <a:t> </a:t>
            </a:r>
            <a:r>
              <a:rPr lang="en-US" sz="1200" b="0" i="0" u="none" strike="noStrike" kern="1200" baseline="0" dirty="0">
                <a:solidFill>
                  <a:schemeClr val="tx1"/>
                </a:solidFill>
                <a:latin typeface="+mn-lt"/>
                <a:ea typeface="+mn-ea"/>
                <a:cs typeface="+mn-cs"/>
              </a:rPr>
              <a:t>levels the eye can discriminate simultaneously is rather small when compared</a:t>
            </a:r>
            <a:r>
              <a:rPr lang="sr-Latn-RS" sz="1200" b="0" i="0" u="none" strike="noStrike" kern="1200" baseline="0" dirty="0">
                <a:solidFill>
                  <a:schemeClr val="tx1"/>
                </a:solidFill>
                <a:latin typeface="+mn-lt"/>
                <a:ea typeface="+mn-ea"/>
                <a:cs typeface="+mn-cs"/>
              </a:rPr>
              <a:t> </a:t>
            </a:r>
            <a:r>
              <a:rPr lang="en-US" sz="1200" b="0" i="0" u="none" strike="noStrike" kern="1200" baseline="0" dirty="0">
                <a:solidFill>
                  <a:schemeClr val="tx1"/>
                </a:solidFill>
                <a:latin typeface="+mn-lt"/>
                <a:ea typeface="+mn-ea"/>
                <a:cs typeface="+mn-cs"/>
              </a:rPr>
              <a:t>with the total adaptation range.</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endParaRPr lang="sr-Latn-R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75B7176-418D-4A0C-93BF-3175D60583F7}" type="slidenum">
              <a:rPr lang="en-US" smtClean="0"/>
              <a:t>30</a:t>
            </a:fld>
            <a:endParaRPr lang="en-US"/>
          </a:p>
        </p:txBody>
      </p:sp>
    </p:spTree>
    <p:extLst>
      <p:ext uri="{BB962C8B-B14F-4D97-AF65-F5344CB8AC3E}">
        <p14:creationId xmlns:p14="http://schemas.microsoft.com/office/powerpoint/2010/main" val="16056828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baseline="0" dirty="0"/>
              <a:t>Efekat je veoma interesantnan</a:t>
            </a:r>
          </a:p>
          <a:p>
            <a:pPr marL="628650" lvl="1" indent="-171450">
              <a:buFont typeface="Arial" pitchFamily="34" charset="0"/>
              <a:buChar char="•"/>
            </a:pPr>
            <a:r>
              <a:rPr lang="sr-Latn-RS" baseline="0" dirty="0"/>
              <a:t>Dakle, ako smo u mračnoj sobi, vaoma male promene u intenzitetu neće biti primećene (dve mračne slične stvari nećemo moći da razlikujemo). Ali, kada je pozadina već svetla, ne treba nam puno razlike u intenzitetu da primetimo razliku između dve stvari.</a:t>
            </a:r>
          </a:p>
          <a:p>
            <a:pPr marL="628650" lvl="1" indent="-171450">
              <a:buFont typeface="Arial" pitchFamily="34" charset="0"/>
              <a:buChar char="•"/>
            </a:pPr>
            <a:r>
              <a:rPr lang="sr-Latn-RS" baseline="0" dirty="0"/>
              <a:t>Ovo je veoma važno u dizajnu slika, kamerama,...</a:t>
            </a:r>
          </a:p>
          <a:p>
            <a:pPr marL="628650" lvl="1" indent="-171450">
              <a:buFont typeface="Arial" pitchFamily="34" charset="0"/>
              <a:buChar char="•"/>
            </a:pPr>
            <a:r>
              <a:rPr lang="sr-Latn-RS" baseline="0" dirty="0"/>
              <a:t>Kasnije ćemo učiti kako ćemo praviti razlike u intenzitetu objekata na slici tako da, ako uhvatimo veoma zatamnjenu sliku dva različita objekta, možemo kompjuterski da obradimo sliku tako da ih razlikujemo</a:t>
            </a:r>
            <a:endParaRPr lang="sr-Cyrl-RS" baseline="0" dirty="0"/>
          </a:p>
          <a:p>
            <a:pPr marL="171450" indent="-171450">
              <a:buFont typeface="Arial" pitchFamily="34" charset="0"/>
              <a:buChar char="•"/>
            </a:pPr>
            <a:endParaRPr lang="sr-Cyrl-R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a:solidFill>
                  <a:schemeClr val="tx1"/>
                </a:solidFill>
                <a:latin typeface="+mn-lt"/>
                <a:ea typeface="+mn-ea"/>
                <a:cs typeface="+mn-cs"/>
              </a:rPr>
              <a:t>The two branches</a:t>
            </a:r>
            <a:r>
              <a:rPr lang="sr-Cyrl-RS" sz="1200" b="0" i="0" u="none" strike="noStrike" kern="1200" baseline="0" dirty="0">
                <a:solidFill>
                  <a:schemeClr val="tx1"/>
                </a:solidFill>
                <a:latin typeface="+mn-lt"/>
                <a:ea typeface="+mn-ea"/>
                <a:cs typeface="+mn-cs"/>
              </a:rPr>
              <a:t> </a:t>
            </a:r>
            <a:r>
              <a:rPr lang="en-US" sz="1200" b="0" i="0" u="none" strike="noStrike" kern="1200" baseline="0" dirty="0">
                <a:solidFill>
                  <a:schemeClr val="tx1"/>
                </a:solidFill>
                <a:latin typeface="+mn-lt"/>
                <a:ea typeface="+mn-ea"/>
                <a:cs typeface="+mn-cs"/>
              </a:rPr>
              <a:t>in the curve reflect the fact that at low levels of illumination vision is carried</a:t>
            </a:r>
            <a:r>
              <a:rPr lang="sr-Cyrl-RS" sz="1200" b="0" i="0" u="none" strike="noStrike" kern="1200" baseline="0" dirty="0">
                <a:solidFill>
                  <a:schemeClr val="tx1"/>
                </a:solidFill>
                <a:latin typeface="+mn-lt"/>
                <a:ea typeface="+mn-ea"/>
                <a:cs typeface="+mn-cs"/>
              </a:rPr>
              <a:t> </a:t>
            </a:r>
            <a:r>
              <a:rPr lang="en-US" sz="1200" b="0" i="0" u="none" strike="noStrike" kern="1200" baseline="0" dirty="0">
                <a:solidFill>
                  <a:schemeClr val="tx1"/>
                </a:solidFill>
                <a:latin typeface="+mn-lt"/>
                <a:ea typeface="+mn-ea"/>
                <a:cs typeface="+mn-cs"/>
              </a:rPr>
              <a:t>out by the rods, whereas at high levels (showing better discrimination) vision is</a:t>
            </a:r>
            <a:r>
              <a:rPr lang="sr-Cyrl-RS" sz="1200" b="0" i="0" u="none" strike="noStrike" kern="1200" baseline="0" dirty="0">
                <a:solidFill>
                  <a:schemeClr val="tx1"/>
                </a:solidFill>
                <a:latin typeface="+mn-lt"/>
                <a:ea typeface="+mn-ea"/>
                <a:cs typeface="+mn-cs"/>
              </a:rPr>
              <a:t> </a:t>
            </a:r>
            <a:r>
              <a:rPr lang="en-US" sz="1200" b="0" i="0" u="none" strike="noStrike" kern="1200" baseline="0" dirty="0">
                <a:solidFill>
                  <a:schemeClr val="tx1"/>
                </a:solidFill>
                <a:latin typeface="+mn-lt"/>
                <a:ea typeface="+mn-ea"/>
                <a:cs typeface="+mn-cs"/>
              </a:rPr>
              <a:t>the function of cones</a:t>
            </a:r>
            <a:endParaRPr lang="sr-Latn-RS" baseline="0" dirty="0"/>
          </a:p>
          <a:p>
            <a:pPr marL="628650" lvl="1" indent="-171450">
              <a:buFont typeface="Arial" pitchFamily="34" charset="0"/>
              <a:buChar char="•"/>
            </a:pPr>
            <a:endParaRPr lang="sr-Latn-RS" baseline="0" dirty="0"/>
          </a:p>
          <a:p>
            <a:pPr marL="628650" lvl="1" indent="-171450">
              <a:buFont typeface="Arial" pitchFamily="34" charset="0"/>
              <a:buChar char="•"/>
            </a:pPr>
            <a:endParaRPr lang="sr-Latn-RS" baseline="0" dirty="0"/>
          </a:p>
          <a:p>
            <a:pPr marL="171450" lvl="0" indent="-171450">
              <a:buFont typeface="Arial" pitchFamily="34" charset="0"/>
              <a:buChar char="•"/>
            </a:pPr>
            <a:r>
              <a:rPr lang="en-US" dirty="0"/>
              <a:t>https://www.coursera.org/learn/image-processing/lecture/BAeV2/4-human-visual-system-duration-17-10</a:t>
            </a:r>
          </a:p>
        </p:txBody>
      </p:sp>
      <p:sp>
        <p:nvSpPr>
          <p:cNvPr id="4" name="Slide Number Placeholder 3"/>
          <p:cNvSpPr>
            <a:spLocks noGrp="1"/>
          </p:cNvSpPr>
          <p:nvPr>
            <p:ph type="sldNum" sz="quarter" idx="10"/>
          </p:nvPr>
        </p:nvSpPr>
        <p:spPr/>
        <p:txBody>
          <a:bodyPr/>
          <a:lstStyle/>
          <a:p>
            <a:fld id="{C75B7176-418D-4A0C-93BF-3175D60583F7}" type="slidenum">
              <a:rPr lang="en-US" smtClean="0"/>
              <a:t>31</a:t>
            </a:fld>
            <a:endParaRPr lang="en-US"/>
          </a:p>
        </p:txBody>
      </p:sp>
    </p:spTree>
    <p:extLst>
      <p:ext uri="{BB962C8B-B14F-4D97-AF65-F5344CB8AC3E}">
        <p14:creationId xmlns:p14="http://schemas.microsoft.com/office/powerpoint/2010/main" val="22056548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sr-Latn-RS" dirty="0"/>
              <a:t>Bazirani na zračenju iz EM </a:t>
            </a:r>
            <a:r>
              <a:rPr lang="sr-Latn-RS" dirty="0" err="1"/>
              <a:t>spektra</a:t>
            </a:r>
            <a:endParaRPr lang="sr-Latn-RS"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sr-Latn-RS" dirty="0"/>
              <a:t>Kao što ćemo videti, neke od najkorisnijih medicinskih dijagnostika su rezultati novih senzora koji snimaju zračenje iz do nedavno malo ispitanih izvora zračenja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sr-Latn-RS" dirty="0"/>
              <a:t>PET, MRI, CAT </a:t>
            </a:r>
            <a:endParaRPr lang="en-US" dirty="0"/>
          </a:p>
          <a:p>
            <a:pPr marL="171450" indent="-171450">
              <a:buFont typeface="Arial" panose="020B0604020202020204" pitchFamily="34" charset="0"/>
              <a:buChar char="•"/>
            </a:pPr>
            <a:r>
              <a:rPr lang="en-US" dirty="0" err="1"/>
              <a:t>Ultrazvuk</a:t>
            </a:r>
            <a:r>
              <a:rPr lang="en-US" dirty="0"/>
              <a:t> – </a:t>
            </a:r>
            <a:r>
              <a:rPr lang="en-US" dirty="0" err="1"/>
              <a:t>zvu</a:t>
            </a:r>
            <a:r>
              <a:rPr lang="sr-Latn-RS" dirty="0"/>
              <a:t>č</a:t>
            </a:r>
            <a:r>
              <a:rPr lang="en-US" dirty="0" err="1"/>
              <a:t>ni</a:t>
            </a:r>
            <a:r>
              <a:rPr lang="en-US" dirty="0"/>
              <a:t> </a:t>
            </a:r>
            <a:r>
              <a:rPr lang="en-US" dirty="0" err="1"/>
              <a:t>talasi</a:t>
            </a:r>
            <a:r>
              <a:rPr lang="en-US" dirty="0"/>
              <a:t> </a:t>
            </a:r>
            <a:r>
              <a:rPr lang="en-US" dirty="0" err="1"/>
              <a:t>sa</a:t>
            </a:r>
            <a:r>
              <a:rPr lang="en-US" dirty="0"/>
              <a:t> </a:t>
            </a:r>
            <a:r>
              <a:rPr lang="en-US" dirty="0" err="1"/>
              <a:t>frekvencijom</a:t>
            </a:r>
            <a:r>
              <a:rPr lang="en-US" dirty="0"/>
              <a:t> </a:t>
            </a:r>
            <a:r>
              <a:rPr lang="en-US" dirty="0" err="1"/>
              <a:t>ve</a:t>
            </a:r>
            <a:r>
              <a:rPr lang="sr-Latn-RS" dirty="0" err="1"/>
              <a:t>ćom</a:t>
            </a:r>
            <a:r>
              <a:rPr lang="sr-Latn-RS" dirty="0"/>
              <a:t> od gornje granice ljudskog sluha</a:t>
            </a:r>
          </a:p>
          <a:p>
            <a:pPr marL="171450" indent="-171450">
              <a:buFont typeface="Arial" panose="020B0604020202020204" pitchFamily="34" charset="0"/>
              <a:buChar char="•"/>
            </a:pPr>
            <a:r>
              <a:rPr lang="sr-Latn-RS" dirty="0"/>
              <a:t>Elektronski – elektronski mikroskopi</a:t>
            </a:r>
          </a:p>
          <a:p>
            <a:pPr marL="171450" indent="-171450">
              <a:buFont typeface="Arial" panose="020B0604020202020204" pitchFamily="34" charset="0"/>
              <a:buChar char="•"/>
            </a:pPr>
            <a:r>
              <a:rPr lang="sr-Latn-RS" dirty="0"/>
              <a:t>Sintetički – slike koje ne postoje u prirodi, već u našem umu i možemo ih sagledati uz asistenciju računarske grafike</a:t>
            </a: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3</a:t>
            </a:fld>
            <a:endParaRPr lang="en-US"/>
          </a:p>
        </p:txBody>
      </p:sp>
    </p:spTree>
    <p:extLst>
      <p:ext uri="{BB962C8B-B14F-4D97-AF65-F5344CB8AC3E}">
        <p14:creationId xmlns:p14="http://schemas.microsoft.com/office/powerpoint/2010/main" val="19068088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baseline="0" dirty="0"/>
              <a:t>Kada se nalazimo blizu ivice, čini nam se da je tamnija površina tamnija, a svetla svetlija</a:t>
            </a:r>
          </a:p>
          <a:p>
            <a:pPr marL="171450" indent="-171450">
              <a:buFont typeface="Arial" pitchFamily="34" charset="0"/>
              <a:buChar char="•"/>
            </a:pPr>
            <a:r>
              <a:rPr lang="sr-Latn-RS" baseline="0" dirty="0"/>
              <a:t>Desno: pravougaonici u sredini imaju isti intenzitet: pravougaonik na beloj pozadini deluje tamnije</a:t>
            </a: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32</a:t>
            </a:fld>
            <a:endParaRPr lang="en-US"/>
          </a:p>
        </p:txBody>
      </p:sp>
    </p:spTree>
    <p:extLst>
      <p:ext uri="{BB962C8B-B14F-4D97-AF65-F5344CB8AC3E}">
        <p14:creationId xmlns:p14="http://schemas.microsoft.com/office/powerpoint/2010/main" val="23348914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dirty="0"/>
              <a:t>Gore: iako nema promene u</a:t>
            </a:r>
            <a:r>
              <a:rPr lang="sr-Latn-RS" baseline="0" dirty="0"/>
              <a:t> intenzitetu, vidimo krug i kvadrat</a:t>
            </a:r>
          </a:p>
          <a:p>
            <a:pPr marL="171450" indent="-171450">
              <a:buFont typeface="Arial" pitchFamily="34" charset="0"/>
              <a:buChar char="•"/>
            </a:pPr>
            <a:r>
              <a:rPr lang="sr-Latn-RS" baseline="0" dirty="0"/>
              <a:t>Strelice: donja je veća od gornje</a:t>
            </a:r>
          </a:p>
          <a:p>
            <a:pPr marL="171450" indent="-171450">
              <a:buFont typeface="Arial" pitchFamily="34" charset="0"/>
              <a:buChar char="•"/>
            </a:pPr>
            <a:r>
              <a:rPr lang="sr-Latn-RS" baseline="0" dirty="0"/>
              <a:t>Poslednja slika: izgleda kao da linije nisu paralelne</a:t>
            </a:r>
          </a:p>
          <a:p>
            <a:pPr marL="171450" indent="-171450">
              <a:buFont typeface="Arial" pitchFamily="34" charset="0"/>
              <a:buChar char="•"/>
            </a:pPr>
            <a:endParaRPr lang="sr-Latn-RS" baseline="0" dirty="0"/>
          </a:p>
        </p:txBody>
      </p:sp>
      <p:sp>
        <p:nvSpPr>
          <p:cNvPr id="4" name="Slide Number Placeholder 3"/>
          <p:cNvSpPr>
            <a:spLocks noGrp="1"/>
          </p:cNvSpPr>
          <p:nvPr>
            <p:ph type="sldNum" sz="quarter" idx="10"/>
          </p:nvPr>
        </p:nvSpPr>
        <p:spPr/>
        <p:txBody>
          <a:bodyPr/>
          <a:lstStyle/>
          <a:p>
            <a:fld id="{C75B7176-418D-4A0C-93BF-3175D60583F7}" type="slidenum">
              <a:rPr lang="en-US" smtClean="0"/>
              <a:t>33</a:t>
            </a:fld>
            <a:endParaRPr lang="en-US"/>
          </a:p>
        </p:txBody>
      </p:sp>
    </p:spTree>
    <p:extLst>
      <p:ext uri="{BB962C8B-B14F-4D97-AF65-F5344CB8AC3E}">
        <p14:creationId xmlns:p14="http://schemas.microsoft.com/office/powerpoint/2010/main" val="19506804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baseline="0" dirty="0"/>
              <a:t>Dalje ćemo pričati o načinu reprezentacije slike i videa na računaru</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err="1">
                <a:solidFill>
                  <a:schemeClr val="tx1"/>
                </a:solidFill>
                <a:latin typeface="+mn-lt"/>
                <a:ea typeface="+mn-ea"/>
                <a:cs typeface="+mn-cs"/>
              </a:rPr>
              <a:t>Najraniji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aparati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reprodukciju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istorijski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poznati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kao</a:t>
            </a:r>
            <a:r>
              <a:rPr lang="en-US" sz="1200" b="0" i="0" u="none" strike="noStrike" kern="1200" baseline="0" dirty="0">
                <a:solidFill>
                  <a:schemeClr val="tx1"/>
                </a:solidFill>
                <a:latin typeface="+mn-lt"/>
                <a:ea typeface="+mn-ea"/>
                <a:cs typeface="+mn-cs"/>
              </a:rPr>
              <a:t> camera </a:t>
            </a:r>
            <a:r>
              <a:rPr lang="en-US" sz="1200" b="0" i="0" u="none" strike="noStrike" kern="1200" baseline="0" dirty="0" err="1">
                <a:solidFill>
                  <a:schemeClr val="tx1"/>
                </a:solidFill>
                <a:latin typeface="+mn-lt"/>
                <a:ea typeface="+mn-ea"/>
                <a:cs typeface="+mn-cs"/>
              </a:rPr>
              <a:t>obscura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camerae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obscurae</a:t>
            </a:r>
            <a:r>
              <a:rPr lang="sr-Latn-RS" sz="1200" b="0" i="0" u="none" strike="noStrike" kern="1200" baseline="0" dirty="0">
                <a:solidFill>
                  <a:schemeClr val="tx1"/>
                </a:solidFill>
                <a:latin typeface="+mn-lt"/>
                <a:ea typeface="+mn-ea"/>
                <a:cs typeface="+mn-cs"/>
              </a:rPr>
              <a:t> </a:t>
            </a:r>
            <a:r>
              <a:rPr lang="pl-PL" sz="1200" b="0" i="0" u="none" strike="noStrike" kern="1200" baseline="0" dirty="0">
                <a:solidFill>
                  <a:schemeClr val="tx1"/>
                </a:solidFill>
                <a:latin typeface="+mn-lt"/>
                <a:ea typeface="+mn-ea"/>
                <a:cs typeface="+mn-cs"/>
              </a:rPr>
              <a:t>od Latinskog za “mračna soba”)</a:t>
            </a: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P</a:t>
            </a:r>
            <a:r>
              <a:rPr lang="sv-SE" sz="1200" b="0" i="0" u="none" strike="noStrike" kern="1200" baseline="0" dirty="0">
                <a:solidFill>
                  <a:schemeClr val="tx1"/>
                </a:solidFill>
                <a:latin typeface="+mn-lt"/>
                <a:ea typeface="+mn-ea"/>
                <a:cs typeface="+mn-cs"/>
              </a:rPr>
              <a:t>raktikalizacija prirodnog fenomena da kada se svetlo</a:t>
            </a:r>
            <a:r>
              <a:rPr lang="sr-Latn-R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projektuje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kroz</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mali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otvor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zamračenu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ravnu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površ</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proizvodi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koja</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obrnuta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ogledalu</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a:solidFill>
                  <a:schemeClr val="tx1"/>
                </a:solidFill>
                <a:latin typeface="+mn-lt"/>
                <a:ea typeface="+mn-ea"/>
                <a:cs typeface="+mn-cs"/>
              </a:rPr>
              <a:t>Soba</a:t>
            </a:r>
            <a:r>
              <a:rPr lang="sr-Latn-R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treba</a:t>
            </a:r>
            <a:r>
              <a:rPr lang="en-US" sz="1200" b="0" i="0" u="none" strike="noStrike" kern="1200" baseline="0" dirty="0">
                <a:solidFill>
                  <a:schemeClr val="tx1"/>
                </a:solidFill>
                <a:latin typeface="+mn-lt"/>
                <a:ea typeface="+mn-ea"/>
                <a:cs typeface="+mn-cs"/>
              </a:rPr>
              <a:t> da </a:t>
            </a:r>
            <a:r>
              <a:rPr lang="en-US" sz="1200" b="0" i="0" u="none" strike="noStrike" kern="1200" baseline="0" dirty="0" err="1">
                <a:solidFill>
                  <a:schemeClr val="tx1"/>
                </a:solidFill>
                <a:latin typeface="+mn-lt"/>
                <a:ea typeface="+mn-ea"/>
                <a:cs typeface="+mn-cs"/>
              </a:rPr>
              <a:t>bude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što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mračnija</a:t>
            </a:r>
            <a:r>
              <a:rPr lang="en-US" sz="1200" b="0" i="0" u="none" strike="noStrike" kern="1200" baseline="0" dirty="0">
                <a:solidFill>
                  <a:schemeClr val="tx1"/>
                </a:solidFill>
                <a:latin typeface="+mn-lt"/>
                <a:ea typeface="+mn-ea"/>
                <a:cs typeface="+mn-cs"/>
              </a:rPr>
              <a:t> a </a:t>
            </a:r>
            <a:r>
              <a:rPr lang="en-US" sz="1200" b="0" i="0" u="none" strike="noStrike" kern="1200" baseline="0" dirty="0" err="1">
                <a:solidFill>
                  <a:schemeClr val="tx1"/>
                </a:solidFill>
                <a:latin typeface="+mn-lt"/>
                <a:ea typeface="+mn-ea"/>
                <a:cs typeface="+mn-cs"/>
              </a:rPr>
              <a:t>otvor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svetlo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što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manji</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err="1">
                <a:solidFill>
                  <a:schemeClr val="tx1"/>
                </a:solidFill>
                <a:latin typeface="+mn-lt"/>
                <a:ea typeface="+mn-ea"/>
                <a:cs typeface="+mn-cs"/>
              </a:rPr>
              <a:t>Ovde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treba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uzeti</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obzir</a:t>
            </a:r>
            <a:r>
              <a:rPr lang="en-US" sz="1200" b="0" i="0" u="none" strike="noStrike" kern="1200" baseline="0" dirty="0">
                <a:solidFill>
                  <a:schemeClr val="tx1"/>
                </a:solidFill>
                <a:latin typeface="+mn-lt"/>
                <a:ea typeface="+mn-ea"/>
                <a:cs typeface="+mn-cs"/>
              </a:rPr>
              <a:t> da je </a:t>
            </a:r>
            <a:r>
              <a:rPr lang="en-US" sz="1200" b="0" i="0" u="none" strike="noStrike" kern="1200" baseline="0" dirty="0" err="1">
                <a:solidFill>
                  <a:schemeClr val="tx1"/>
                </a:solidFill>
                <a:latin typeface="+mn-lt"/>
                <a:ea typeface="+mn-ea"/>
                <a:cs typeface="+mn-cs"/>
              </a:rPr>
              <a:t>veličina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otvora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kroz</a:t>
            </a:r>
            <a:r>
              <a:rPr lang="sr-Latn-R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koji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ulazi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svetlost</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direktno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proporcionalna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osvetljenosti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refleksije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ali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obrnuto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proporcionalna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veličini</a:t>
            </a:r>
            <a:r>
              <a:rPr lang="sr-Latn-R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detalja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refleksije</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err="1">
                <a:solidFill>
                  <a:schemeClr val="tx1"/>
                </a:solidFill>
                <a:latin typeface="+mn-lt"/>
                <a:ea typeface="+mn-ea"/>
                <a:cs typeface="+mn-cs"/>
              </a:rPr>
              <a:t>Ovaj</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efekat</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popularizovan</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tehnologija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sredinom</a:t>
            </a:r>
            <a:r>
              <a:rPr lang="en-US" sz="1200" b="0" i="0" u="none" strike="noStrike" kern="1200" baseline="0" dirty="0">
                <a:solidFill>
                  <a:schemeClr val="tx1"/>
                </a:solidFill>
                <a:latin typeface="+mn-lt"/>
                <a:ea typeface="+mn-ea"/>
                <a:cs typeface="+mn-cs"/>
              </a:rPr>
              <a:t> 16. </a:t>
            </a:r>
            <a:r>
              <a:rPr lang="en-US" sz="1200" b="0" i="0" u="none" strike="noStrike" kern="1200" baseline="0" dirty="0" err="1">
                <a:solidFill>
                  <a:schemeClr val="tx1"/>
                </a:solidFill>
                <a:latin typeface="+mn-lt"/>
                <a:ea typeface="+mn-ea"/>
                <a:cs typeface="+mn-cs"/>
              </a:rPr>
              <a:t>veka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kada</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uglavnom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korišćen</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kao</a:t>
            </a:r>
            <a:r>
              <a:rPr lang="sr-Latn-R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pomagalo</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crtanju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slikanju</a:t>
            </a:r>
            <a:r>
              <a:rPr lang="en-US" sz="1200" b="0" i="0" u="none" strike="noStrike" kern="1200" baseline="0" dirty="0">
                <a:solidFill>
                  <a:schemeClr val="tx1"/>
                </a:solidFill>
                <a:latin typeface="+mn-lt"/>
                <a:ea typeface="+mn-ea"/>
                <a:cs typeface="+mn-cs"/>
              </a:rPr>
              <a:t>. Sam </a:t>
            </a:r>
            <a:r>
              <a:rPr lang="en-US" sz="1200" b="0" i="0" u="none" strike="noStrike" kern="1200" baseline="0" dirty="0" err="1">
                <a:solidFill>
                  <a:schemeClr val="tx1"/>
                </a:solidFill>
                <a:latin typeface="+mn-lt"/>
                <a:ea typeface="+mn-ea"/>
                <a:cs typeface="+mn-cs"/>
              </a:rPr>
              <a:t>termin</a:t>
            </a:r>
            <a:r>
              <a:rPr lang="en-US" sz="1200" b="0" i="0" u="none" strike="noStrike" kern="1200" baseline="0" dirty="0">
                <a:solidFill>
                  <a:schemeClr val="tx1"/>
                </a:solidFill>
                <a:latin typeface="+mn-lt"/>
                <a:ea typeface="+mn-ea"/>
                <a:cs typeface="+mn-cs"/>
              </a:rPr>
              <a:t> “camera </a:t>
            </a:r>
            <a:r>
              <a:rPr lang="en-US" sz="1200" b="0" i="0" u="none" strike="noStrike" kern="1200" baseline="0" dirty="0" err="1">
                <a:solidFill>
                  <a:schemeClr val="tx1"/>
                </a:solidFill>
                <a:latin typeface="+mn-lt"/>
                <a:ea typeface="+mn-ea"/>
                <a:cs typeface="+mn-cs"/>
              </a:rPr>
              <a:t>obscura</a:t>
            </a:r>
            <a:r>
              <a:rPr lang="en-US" sz="1200" b="0" i="0" u="none" strike="noStrike" kern="1200" baseline="0" dirty="0">
                <a:solidFill>
                  <a:schemeClr val="tx1"/>
                </a:solidFill>
                <a:latin typeface="+mn-lt"/>
                <a:ea typeface="+mn-ea"/>
                <a:cs typeface="+mn-cs"/>
              </a:rPr>
              <a:t>” se </a:t>
            </a:r>
            <a:r>
              <a:rPr lang="en-US" sz="1200" b="0" i="0" u="none" strike="noStrike" kern="1200" baseline="0" dirty="0" err="1">
                <a:solidFill>
                  <a:schemeClr val="tx1"/>
                </a:solidFill>
                <a:latin typeface="+mn-lt"/>
                <a:ea typeface="+mn-ea"/>
                <a:cs typeface="+mn-cs"/>
              </a:rPr>
              <a:t>pominje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prvi</a:t>
            </a:r>
            <a:r>
              <a:rPr lang="en-US" sz="1200" b="0" i="0" u="none" strike="noStrike" kern="1200" baseline="0" dirty="0">
                <a:solidFill>
                  <a:schemeClr val="tx1"/>
                </a:solidFill>
                <a:latin typeface="+mn-lt"/>
                <a:ea typeface="+mn-ea"/>
                <a:cs typeface="+mn-cs"/>
              </a:rPr>
              <a:t> put 1604, </a:t>
            </a:r>
            <a:r>
              <a:rPr lang="en-US" sz="1200" b="0" i="0" u="none" strike="noStrike" kern="1200" baseline="0" dirty="0" err="1">
                <a:solidFill>
                  <a:schemeClr val="tx1"/>
                </a:solidFill>
                <a:latin typeface="+mn-lt"/>
                <a:ea typeface="+mn-ea"/>
                <a:cs typeface="+mn-cs"/>
              </a:rPr>
              <a:t>mada</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efekat</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sr-Latn-RS" sz="1200" b="0" i="0" u="none" strike="noStrike" kern="1200" baseline="0" dirty="0">
                <a:solidFill>
                  <a:schemeClr val="tx1"/>
                </a:solidFill>
                <a:latin typeface="+mn-lt"/>
                <a:ea typeface="+mn-ea"/>
                <a:cs typeface="+mn-cs"/>
              </a:rPr>
              <a:t> </a:t>
            </a:r>
            <a:r>
              <a:rPr lang="pl-PL" sz="1200" b="0" i="0" u="none" strike="noStrike" kern="1200" baseline="0" dirty="0">
                <a:solidFill>
                  <a:schemeClr val="tx1"/>
                </a:solidFill>
                <a:latin typeface="+mn-lt"/>
                <a:ea typeface="+mn-ea"/>
                <a:cs typeface="+mn-cs"/>
              </a:rPr>
              <a:t>ranije bio poznat pod drugim imenima</a:t>
            </a: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34</a:t>
            </a:fld>
            <a:endParaRPr lang="en-US"/>
          </a:p>
        </p:txBody>
      </p:sp>
    </p:spTree>
    <p:extLst>
      <p:ext uri="{BB962C8B-B14F-4D97-AF65-F5344CB8AC3E}">
        <p14:creationId xmlns:p14="http://schemas.microsoft.com/office/powerpoint/2010/main" val="32261076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sz="1200" b="0" i="0" u="none" strike="noStrike" kern="1200" baseline="0" dirty="0" err="1">
                <a:solidFill>
                  <a:schemeClr val="tx1"/>
                </a:solidFill>
                <a:latin typeface="+mn-lt"/>
                <a:ea typeface="+mn-ea"/>
                <a:cs typeface="+mn-cs"/>
              </a:rPr>
              <a:t>Fotoaparati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rade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sličan</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način</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camera </a:t>
            </a:r>
            <a:r>
              <a:rPr lang="en-US" sz="1200" b="0" i="0" u="none" strike="noStrike" kern="1200" baseline="0" dirty="0" err="1">
                <a:solidFill>
                  <a:schemeClr val="tx1"/>
                </a:solidFill>
                <a:latin typeface="+mn-lt"/>
                <a:ea typeface="+mn-ea"/>
                <a:cs typeface="+mn-cs"/>
              </a:rPr>
              <a:t>obscura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Sočiva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fokusiraju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svetlo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slici</a:t>
            </a:r>
            <a:r>
              <a:rPr lang="en-US" sz="1200" b="0" i="0" u="none" strike="noStrike" kern="1200" baseline="0" dirty="0">
                <a:solidFill>
                  <a:schemeClr val="tx1"/>
                </a:solidFill>
                <a:latin typeface="+mn-lt"/>
                <a:ea typeface="+mn-ea"/>
                <a:cs typeface="+mn-cs"/>
              </a:rPr>
              <a:t> 41. </a:t>
            </a:r>
          </a:p>
          <a:p>
            <a:pPr marL="171450" indent="-171450">
              <a:buFont typeface="Arial" pitchFamily="34" charset="0"/>
              <a:buChar char="•"/>
            </a:pPr>
            <a:r>
              <a:rPr lang="en-US" sz="1200" b="0" i="0" u="none" strike="noStrike" kern="1200" baseline="0" dirty="0" err="1">
                <a:solidFill>
                  <a:schemeClr val="tx1"/>
                </a:solidFill>
                <a:latin typeface="+mn-lt"/>
                <a:ea typeface="+mn-ea"/>
                <a:cs typeface="+mn-cs"/>
              </a:rPr>
              <a:t>A,kao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mali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otvor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označen</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sa</a:t>
            </a:r>
            <a:r>
              <a:rPr lang="en-US" sz="1200" b="0" i="0" u="none" strike="noStrike" kern="1200" baseline="0" dirty="0">
                <a:solidFill>
                  <a:schemeClr val="tx1"/>
                </a:solidFill>
                <a:latin typeface="+mn-lt"/>
                <a:ea typeface="+mn-ea"/>
                <a:cs typeface="+mn-cs"/>
              </a:rPr>
              <a:t> C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slici</a:t>
            </a:r>
            <a:r>
              <a:rPr lang="en-US" sz="1200" b="0" i="0" u="none" strike="noStrike" kern="1200" baseline="0" dirty="0">
                <a:solidFill>
                  <a:schemeClr val="tx1"/>
                </a:solidFill>
                <a:latin typeface="+mn-lt"/>
                <a:ea typeface="+mn-ea"/>
                <a:cs typeface="+mn-cs"/>
              </a:rPr>
              <a:t> 38, </a:t>
            </a:r>
            <a:r>
              <a:rPr lang="en-US" sz="1200" b="0" i="0" u="none" strike="noStrike" kern="1200" baseline="0" dirty="0" err="1">
                <a:solidFill>
                  <a:schemeClr val="tx1"/>
                </a:solidFill>
                <a:latin typeface="+mn-lt"/>
                <a:ea typeface="+mn-ea"/>
                <a:cs typeface="+mn-cs"/>
              </a:rPr>
              <a:t>ali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dozvoljavaju</a:t>
            </a:r>
            <a:r>
              <a:rPr lang="en-US" sz="1200" b="0" i="0" u="none" strike="noStrike" kern="1200" baseline="0" dirty="0">
                <a:solidFill>
                  <a:schemeClr val="tx1"/>
                </a:solidFill>
                <a:latin typeface="+mn-lt"/>
                <a:ea typeface="+mn-ea"/>
                <a:cs typeface="+mn-cs"/>
              </a:rPr>
              <a:t> da se </a:t>
            </a:r>
            <a:r>
              <a:rPr lang="en-US" sz="1200" b="0" i="0" u="none" strike="noStrike" kern="1200" baseline="0" dirty="0" err="1">
                <a:solidFill>
                  <a:schemeClr val="tx1"/>
                </a:solidFill>
                <a:latin typeface="+mn-lt"/>
                <a:ea typeface="+mn-ea"/>
                <a:cs typeface="+mn-cs"/>
              </a:rPr>
              <a:t>detalj</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količina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svetla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mogu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nezavisno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manipulisati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realnim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ograničenjima</a:t>
            </a:r>
            <a:endParaRPr lang="en-U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err="1">
                <a:solidFill>
                  <a:schemeClr val="tx1"/>
                </a:solidFill>
                <a:latin typeface="+mn-lt"/>
                <a:ea typeface="+mn-ea"/>
                <a:cs typeface="+mn-cs"/>
              </a:rPr>
              <a:t>Ljudsko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oko</a:t>
            </a:r>
            <a:r>
              <a:rPr lang="en-US" sz="1200" b="0" i="0" u="none" strike="noStrike" kern="1200" baseline="0" dirty="0">
                <a:solidFill>
                  <a:schemeClr val="tx1"/>
                </a:solidFill>
                <a:latin typeface="+mn-lt"/>
                <a:ea typeface="+mn-ea"/>
                <a:cs typeface="+mn-cs"/>
              </a:rPr>
              <a:t> se </a:t>
            </a:r>
            <a:r>
              <a:rPr lang="en-US" sz="1200" b="0" i="0" u="none" strike="noStrike" kern="1200" baseline="0" dirty="0" err="1">
                <a:solidFill>
                  <a:schemeClr val="tx1"/>
                </a:solidFill>
                <a:latin typeface="+mn-lt"/>
                <a:ea typeface="+mn-ea"/>
                <a:cs typeface="+mn-cs"/>
              </a:rPr>
              <a:t>sastoji</a:t>
            </a:r>
            <a:r>
              <a:rPr lang="en-US" sz="1200" b="0" i="0" u="none" strike="noStrike" kern="1200" baseline="0" dirty="0">
                <a:solidFill>
                  <a:schemeClr val="tx1"/>
                </a:solidFill>
                <a:latin typeface="+mn-lt"/>
                <a:ea typeface="+mn-ea"/>
                <a:cs typeface="+mn-cs"/>
              </a:rPr>
              <a:t> od </a:t>
            </a:r>
            <a:r>
              <a:rPr lang="en-US" sz="1200" b="0" i="0" u="none" strike="noStrike" kern="1200" baseline="0" dirty="0" err="1">
                <a:solidFill>
                  <a:schemeClr val="tx1"/>
                </a:solidFill>
                <a:latin typeface="+mn-lt"/>
                <a:ea typeface="+mn-ea"/>
                <a:cs typeface="+mn-cs"/>
              </a:rPr>
              <a:t>svih</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delova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neophodnih</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moderan</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fotoaparat</a:t>
            </a:r>
            <a:endParaRPr lang="en-US" sz="1200" b="0" i="0" u="none" strike="noStrike" kern="1200" baseline="0" dirty="0">
              <a:solidFill>
                <a:schemeClr val="tx1"/>
              </a:solidFill>
              <a:latin typeface="+mn-lt"/>
              <a:ea typeface="+mn-ea"/>
              <a:cs typeface="+mn-cs"/>
            </a:endParaRPr>
          </a:p>
          <a:p>
            <a:pPr marL="171450" indent="-171450">
              <a:buFont typeface="Arial" pitchFamily="34" charset="0"/>
              <a:buChar char="•"/>
            </a:pPr>
            <a:endParaRPr lang="en-U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err="1">
                <a:solidFill>
                  <a:schemeClr val="tx1"/>
                </a:solidFill>
                <a:latin typeface="+mn-lt"/>
                <a:ea typeface="+mn-ea"/>
                <a:cs typeface="+mn-cs"/>
              </a:rPr>
              <a:t>Sposobnost</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sočiva</a:t>
            </a:r>
            <a:r>
              <a:rPr lang="en-US" sz="1200" b="0" i="0" u="none" strike="noStrike" kern="1200" baseline="0" dirty="0">
                <a:solidFill>
                  <a:schemeClr val="tx1"/>
                </a:solidFill>
                <a:latin typeface="+mn-lt"/>
                <a:ea typeface="+mn-ea"/>
                <a:cs typeface="+mn-cs"/>
              </a:rPr>
              <a:t> da </a:t>
            </a:r>
            <a:r>
              <a:rPr lang="en-US" sz="1200" b="0" i="0" u="none" strike="noStrike" kern="1200" baseline="0" dirty="0" err="1">
                <a:solidFill>
                  <a:schemeClr val="tx1"/>
                </a:solidFill>
                <a:latin typeface="+mn-lt"/>
                <a:ea typeface="+mn-ea"/>
                <a:cs typeface="+mn-cs"/>
              </a:rPr>
              <a:t>fokusira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zrake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svetlosti</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jednu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tačku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imitira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osobinu</a:t>
            </a:r>
            <a:r>
              <a:rPr lang="en-US" sz="1200" b="0" i="0" u="none" strike="noStrike" kern="1200" baseline="0" dirty="0">
                <a:solidFill>
                  <a:schemeClr val="tx1"/>
                </a:solidFill>
                <a:latin typeface="+mn-lt"/>
                <a:ea typeface="+mn-ea"/>
                <a:cs typeface="+mn-cs"/>
              </a:rPr>
              <a:t> camera </a:t>
            </a:r>
            <a:r>
              <a:rPr lang="en-US" sz="1200" b="0" i="0" u="none" strike="noStrike" kern="1200" baseline="0" dirty="0" err="1">
                <a:solidFill>
                  <a:schemeClr val="tx1"/>
                </a:solidFill>
                <a:latin typeface="+mn-lt"/>
                <a:ea typeface="+mn-ea"/>
                <a:cs typeface="+mn-cs"/>
              </a:rPr>
              <a:t>obscura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gde</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isti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fokus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zraka</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malom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otvoru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zamračene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komore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Veličina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sočiva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diktira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količinu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svetla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koje</a:t>
            </a:r>
            <a:r>
              <a:rPr lang="en-US" sz="1200" b="0" i="0" u="none" strike="noStrike" kern="1200" baseline="0" dirty="0">
                <a:solidFill>
                  <a:schemeClr val="tx1"/>
                </a:solidFill>
                <a:latin typeface="+mn-lt"/>
                <a:ea typeface="+mn-ea"/>
                <a:cs typeface="+mn-cs"/>
              </a:rPr>
              <a:t> se </a:t>
            </a:r>
            <a:r>
              <a:rPr lang="en-US" sz="1200" b="0" i="0" u="none" strike="noStrike" kern="1200" baseline="0" dirty="0" err="1">
                <a:solidFill>
                  <a:schemeClr val="tx1"/>
                </a:solidFill>
                <a:latin typeface="+mn-lt"/>
                <a:ea typeface="+mn-ea"/>
                <a:cs typeface="+mn-cs"/>
              </a:rPr>
              <a:t>provlači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kroz</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otvor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dok</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kvalitet</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izrade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sočiva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odlučuje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nivo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detalja</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refleksiji</a:t>
            </a:r>
            <a:r>
              <a:rPr lang="en-US" sz="1200" b="0" i="0" u="none" strike="noStrike" kern="1200" baseline="0" dirty="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36</a:t>
            </a:fld>
            <a:endParaRPr lang="en-US"/>
          </a:p>
        </p:txBody>
      </p:sp>
    </p:spTree>
    <p:extLst>
      <p:ext uri="{BB962C8B-B14F-4D97-AF65-F5344CB8AC3E}">
        <p14:creationId xmlns:p14="http://schemas.microsoft.com/office/powerpoint/2010/main" val="26193640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37</a:t>
            </a:fld>
            <a:endParaRPr lang="en-US"/>
          </a:p>
        </p:txBody>
      </p:sp>
    </p:spTree>
    <p:extLst>
      <p:ext uri="{BB962C8B-B14F-4D97-AF65-F5344CB8AC3E}">
        <p14:creationId xmlns:p14="http://schemas.microsoft.com/office/powerpoint/2010/main" val="9377914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dirty="0"/>
              <a:t>Vizualni signal koji dobijamo u prirodi je </a:t>
            </a:r>
            <a:r>
              <a:rPr lang="sr-Latn-RS" dirty="0" err="1"/>
              <a:t>kontinualan</a:t>
            </a:r>
            <a:endParaRPr lang="sr-Latn-RS" dirty="0"/>
          </a:p>
          <a:p>
            <a:pPr marL="171450" indent="-171450">
              <a:buFont typeface="Arial" panose="020B0604020202020204" pitchFamily="34" charset="0"/>
              <a:buChar char="•"/>
            </a:pPr>
            <a:r>
              <a:rPr lang="sr-Latn-RS" dirty="0"/>
              <a:t>Hvatamo ga uz pomoć senzora i, da bismo ga mogli reprezentovati u računaru, moramo taj </a:t>
            </a:r>
            <a:r>
              <a:rPr lang="sr-Latn-RS" dirty="0" err="1"/>
              <a:t>kontinualan</a:t>
            </a:r>
            <a:r>
              <a:rPr lang="sr-Latn-RS" dirty="0"/>
              <a:t> signal da </a:t>
            </a:r>
            <a:r>
              <a:rPr lang="sr-Latn-RS" dirty="0" err="1"/>
              <a:t>diskretizujemo</a:t>
            </a:r>
            <a:endParaRPr lang="sr-Latn-RS" dirty="0"/>
          </a:p>
          <a:p>
            <a:pPr marL="171450" indent="-171450">
              <a:buFont typeface="Arial" panose="020B0604020202020204" pitchFamily="34" charset="0"/>
              <a:buChar char="•"/>
            </a:pPr>
            <a:r>
              <a:rPr lang="sr-Latn-RS" dirty="0"/>
              <a:t>Dakle, digitalne slike sa kojima radimo će biti diskretne</a:t>
            </a:r>
          </a:p>
          <a:p>
            <a:pPr marL="171450" indent="-171450">
              <a:buFont typeface="Arial" panose="020B0604020202020204" pitchFamily="34" charset="0"/>
              <a:buChar char="•"/>
            </a:pPr>
            <a:r>
              <a:rPr lang="sr-Latn-RS" dirty="0"/>
              <a:t>I imamo dve vrste </a:t>
            </a:r>
            <a:r>
              <a:rPr lang="sr-Latn-RS" dirty="0" err="1"/>
              <a:t>diskretizacije</a:t>
            </a: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38</a:t>
            </a:fld>
            <a:endParaRPr lang="en-US"/>
          </a:p>
        </p:txBody>
      </p:sp>
    </p:spTree>
    <p:extLst>
      <p:ext uri="{BB962C8B-B14F-4D97-AF65-F5344CB8AC3E}">
        <p14:creationId xmlns:p14="http://schemas.microsoft.com/office/powerpoint/2010/main" val="30020222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sz="1200" b="0" i="0" u="none" strike="noStrike" kern="1200" baseline="0" dirty="0">
                <a:solidFill>
                  <a:schemeClr val="tx1"/>
                </a:solidFill>
                <a:latin typeface="+mn-lt"/>
                <a:ea typeface="+mn-ea"/>
                <a:cs typeface="+mn-cs"/>
              </a:rPr>
              <a:t>Slika ilustruje </a:t>
            </a:r>
            <a:r>
              <a:rPr lang="en-US" sz="1200" b="0" i="0" u="none" strike="noStrike" kern="1200" baseline="0" dirty="0" err="1">
                <a:solidFill>
                  <a:schemeClr val="tx1"/>
                </a:solidFill>
                <a:latin typeface="+mn-lt"/>
                <a:ea typeface="+mn-ea"/>
                <a:cs typeface="+mn-cs"/>
              </a:rPr>
              <a:t>shem</a:t>
            </a:r>
            <a:r>
              <a:rPr lang="sr-Latn-RS" sz="1200" b="0" i="0" u="none" strike="noStrike" kern="1200" baseline="0" dirty="0">
                <a:solidFill>
                  <a:schemeClr val="tx1"/>
                </a:solidFill>
                <a:latin typeface="+mn-lt"/>
                <a:ea typeface="+mn-ea"/>
                <a:cs typeface="+mn-cs"/>
              </a:rPr>
              <a:t>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snimanja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rasterske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osnovn</a:t>
            </a:r>
            <a:r>
              <a:rPr lang="sr-Latn-RS" sz="1200" b="0" i="0" u="none" strike="noStrike" kern="1200" baseline="0" dirty="0">
                <a:solidFill>
                  <a:schemeClr val="tx1"/>
                </a:solidFill>
                <a:latin typeface="+mn-lt"/>
                <a:ea typeface="+mn-ea"/>
                <a:cs typeface="+mn-cs"/>
              </a:rPr>
              <a:t>e</a:t>
            </a:r>
            <a:r>
              <a:rPr lang="en-US" sz="1200" b="0" i="0" u="none" strike="noStrike" kern="1200" baseline="0" dirty="0">
                <a:solidFill>
                  <a:schemeClr val="tx1"/>
                </a:solidFill>
                <a:latin typeface="+mn-lt"/>
                <a:ea typeface="+mn-ea"/>
                <a:cs typeface="+mn-cs"/>
              </a:rPr>
              <a:t> element</a:t>
            </a:r>
            <a:r>
              <a:rPr lang="sr-Latn-RS" sz="1200" b="0" i="0" u="none" strike="noStrike" kern="1200" baseline="0" dirty="0">
                <a:solidFill>
                  <a:schemeClr val="tx1"/>
                </a:solidFill>
                <a:latin typeface="+mn-lt"/>
                <a:ea typeface="+mn-ea"/>
                <a:cs typeface="+mn-cs"/>
              </a:rPr>
              <a:t>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koji</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sačinjavaju</a:t>
            </a:r>
            <a:r>
              <a:rPr lang="en-US" sz="1200" b="0" i="0" u="none" strike="noStrike" kern="1200" baseline="0" dirty="0">
                <a:solidFill>
                  <a:schemeClr val="tx1"/>
                </a:solidFill>
                <a:latin typeface="+mn-lt"/>
                <a:ea typeface="+mn-ea"/>
                <a:cs typeface="+mn-cs"/>
              </a:rPr>
              <a:t>:</a:t>
            </a:r>
            <a:r>
              <a:rPr lang="sr-Latn-RS" sz="1200" b="0" i="0" u="none" strike="noStrike" kern="1200" baseline="0" dirty="0">
                <a:solidFill>
                  <a:schemeClr val="tx1"/>
                </a:solidFill>
                <a:latin typeface="+mn-lt"/>
                <a:ea typeface="+mn-ea"/>
                <a:cs typeface="+mn-cs"/>
              </a:rPr>
              <a:t> </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Imamo izvor svetlosti, koji se reflektuje od objekta (elementa scene) i ide u uređaj sa senzorima</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Kod kamere su senzori raspoređeni po pravougaoniku, kao što je ovde prikazano</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Imamo diskreran broj senzora – dobijamo diskretnu reprezentaciju kontinualnog objekta.</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Imamo dve vrste diskretizacije: u prostoru i intenzitetu (nećemo moći da uhvatimo svaki mogući nivo sive koje se reflektuje od objekta)</a:t>
            </a:r>
          </a:p>
          <a:p>
            <a:pPr marL="628650" lvl="1" indent="-171450">
              <a:buFont typeface="Arial" pitchFamily="34" charset="0"/>
              <a:buChar char="•"/>
            </a:pPr>
            <a:endParaRPr lang="sr-Latn-RS" sz="1200" b="0" i="0" u="none" strike="noStrike" kern="1200" baseline="0" dirty="0">
              <a:solidFill>
                <a:schemeClr val="tx1"/>
              </a:solidFill>
              <a:latin typeface="+mn-lt"/>
              <a:ea typeface="+mn-ea"/>
              <a:cs typeface="+mn-cs"/>
            </a:endParaRPr>
          </a:p>
          <a:p>
            <a:pPr marL="6286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sz="1200" b="0" i="0" u="none" strike="noStrike" kern="1200" baseline="0" dirty="0">
                <a:solidFill>
                  <a:schemeClr val="tx1"/>
                </a:solidFill>
                <a:latin typeface="+mn-lt"/>
                <a:ea typeface="+mn-ea"/>
                <a:cs typeface="+mn-cs"/>
              </a:rPr>
              <a:t>Digitalna slika: </a:t>
            </a:r>
            <a:r>
              <a:rPr lang="sr-Latn-RS" baseline="0" dirty="0"/>
              <a:t>od kontinualnog objekta ćemo dobiti diskretan. Dobre digitalne kamere će imati gusto uzorkovanje i veoma puno nivoa kvantizacije, tako da mi ovu diskretizaciju ne primećujemo</a:t>
            </a:r>
          </a:p>
          <a:p>
            <a:pPr marL="6286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baseline="0" dirty="0"/>
              <a:t>Svaki pravougaonik na slici se zove piksel (dolazi od </a:t>
            </a:r>
            <a:r>
              <a:rPr lang="sr-Latn-RS" i="1" baseline="0" dirty="0"/>
              <a:t>picture element</a:t>
            </a:r>
            <a:r>
              <a:rPr lang="sr-Latn-RS" baseline="0" dirty="0"/>
              <a:t>).</a:t>
            </a:r>
            <a:endParaRPr lang="en-US" dirty="0"/>
          </a:p>
          <a:p>
            <a:pPr marL="628650" lvl="1" indent="-171450">
              <a:buFont typeface="Arial" pitchFamily="34" charset="0"/>
              <a:buChar char="•"/>
            </a:pPr>
            <a:endParaRPr lang="sr-Latn-R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75B7176-418D-4A0C-93BF-3175D60583F7}" type="slidenum">
              <a:rPr lang="en-US" smtClean="0"/>
              <a:t>39</a:t>
            </a:fld>
            <a:endParaRPr lang="en-US"/>
          </a:p>
        </p:txBody>
      </p:sp>
    </p:spTree>
    <p:extLst>
      <p:ext uri="{BB962C8B-B14F-4D97-AF65-F5344CB8AC3E}">
        <p14:creationId xmlns:p14="http://schemas.microsoft.com/office/powerpoint/2010/main" val="31577304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dirty="0"/>
              <a:t>Posmatramo samo jednu liniju (A-B</a:t>
            </a:r>
            <a:r>
              <a:rPr lang="sr-Latn-RS" baseline="0" dirty="0"/>
              <a:t> na slici gore levo</a:t>
            </a:r>
            <a:r>
              <a:rPr lang="sr-Latn-RS" dirty="0"/>
              <a:t>)</a:t>
            </a:r>
          </a:p>
          <a:p>
            <a:pPr marL="171450" indent="-171450">
              <a:buFont typeface="Arial" pitchFamily="34" charset="0"/>
              <a:buChar char="•"/>
            </a:pPr>
            <a:r>
              <a:rPr lang="sr-Latn-RS" dirty="0"/>
              <a:t>Gore,</a:t>
            </a:r>
            <a:r>
              <a:rPr lang="sr-Latn-RS" baseline="0" dirty="0"/>
              <a:t> </a:t>
            </a:r>
            <a:r>
              <a:rPr lang="sr-Latn-RS" dirty="0"/>
              <a:t>desno: intenzitet svetlosti:</a:t>
            </a:r>
            <a:r>
              <a:rPr lang="sr-Latn-RS" baseline="0" dirty="0"/>
              <a:t> visok, pa tamniji na levoj ivici pa raste intenzitet pri centru,... Primetan je šum</a:t>
            </a:r>
          </a:p>
          <a:p>
            <a:pPr marL="171450" indent="-171450">
              <a:buFont typeface="Arial" pitchFamily="34" charset="0"/>
              <a:buChar char="•"/>
            </a:pPr>
            <a:r>
              <a:rPr lang="sr-Latn-RS" baseline="0" dirty="0"/>
              <a:t>Dole, levo: dešava se uzorkovanje: gledaćemo vrednosti na određenim diskretnim intervalima (prostorna diskretizacija)</a:t>
            </a:r>
          </a:p>
          <a:p>
            <a:pPr marL="171450" indent="-171450">
              <a:buFont typeface="Arial" pitchFamily="34" charset="0"/>
              <a:buChar char="•"/>
            </a:pPr>
            <a:r>
              <a:rPr lang="sr-Latn-RS" baseline="0" dirty="0"/>
              <a:t>Dole, desno: ne možemo svaku moguću vrednost intenziteta reprezentovati, samo nekoliko njih. Vršimo zaokruživanje (kvantizacija sivih vrednosti)</a:t>
            </a:r>
          </a:p>
          <a:p>
            <a:pPr marL="171450" indent="-171450">
              <a:buFont typeface="Arial" pitchFamily="34" charset="0"/>
              <a:buChar char="•"/>
            </a:pPr>
            <a:endParaRPr lang="sr-Latn-RS" baseline="0" dirty="0"/>
          </a:p>
        </p:txBody>
      </p:sp>
      <p:sp>
        <p:nvSpPr>
          <p:cNvPr id="4" name="Slide Number Placeholder 3"/>
          <p:cNvSpPr>
            <a:spLocks noGrp="1"/>
          </p:cNvSpPr>
          <p:nvPr>
            <p:ph type="sldNum" sz="quarter" idx="10"/>
          </p:nvPr>
        </p:nvSpPr>
        <p:spPr/>
        <p:txBody>
          <a:bodyPr/>
          <a:lstStyle/>
          <a:p>
            <a:fld id="{C75B7176-418D-4A0C-93BF-3175D60583F7}" type="slidenum">
              <a:rPr lang="en-US" smtClean="0"/>
              <a:t>40</a:t>
            </a:fld>
            <a:endParaRPr lang="en-US"/>
          </a:p>
        </p:txBody>
      </p:sp>
    </p:spTree>
    <p:extLst>
      <p:ext uri="{BB962C8B-B14F-4D97-AF65-F5344CB8AC3E}">
        <p14:creationId xmlns:p14="http://schemas.microsoft.com/office/powerpoint/2010/main" val="25858731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sz="1200" b="0" i="0" u="none" strike="noStrike" kern="1200" baseline="0" dirty="0" err="1">
                <a:solidFill>
                  <a:schemeClr val="tx1"/>
                </a:solidFill>
                <a:latin typeface="+mn-lt"/>
                <a:ea typeface="+mn-ea"/>
                <a:cs typeface="+mn-cs"/>
              </a:rPr>
              <a:t>Ako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svaki</a:t>
            </a:r>
            <a:r>
              <a:rPr lang="en-US" sz="1200" b="0" i="0" u="none" strike="noStrike" kern="1200" baseline="0" dirty="0">
                <a:solidFill>
                  <a:schemeClr val="tx1"/>
                </a:solidFill>
                <a:latin typeface="+mn-lt"/>
                <a:ea typeface="+mn-ea"/>
                <a:cs typeface="+mn-cs"/>
              </a:rPr>
              <a:t> od tri </a:t>
            </a:r>
            <a:r>
              <a:rPr lang="en-US" sz="1200" b="0" i="0" u="none" strike="noStrike" kern="1200" baseline="0" dirty="0" err="1">
                <a:solidFill>
                  <a:schemeClr val="tx1"/>
                </a:solidFill>
                <a:latin typeface="+mn-lt"/>
                <a:ea typeface="+mn-ea"/>
                <a:cs typeface="+mn-cs"/>
              </a:rPr>
              <a:t>kanala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koristi</a:t>
            </a:r>
            <a:r>
              <a:rPr lang="en-US" sz="1200" b="0" i="0" u="none" strike="noStrike" kern="1200" baseline="0" dirty="0">
                <a:solidFill>
                  <a:schemeClr val="tx1"/>
                </a:solidFill>
                <a:latin typeface="+mn-lt"/>
                <a:ea typeface="+mn-ea"/>
                <a:cs typeface="+mn-cs"/>
              </a:rPr>
              <a:t> 8 </a:t>
            </a:r>
            <a:r>
              <a:rPr lang="en-US" sz="1200" b="0" i="0" u="none" strike="noStrike" kern="1200" baseline="0" dirty="0" err="1">
                <a:solidFill>
                  <a:schemeClr val="tx1"/>
                </a:solidFill>
                <a:latin typeface="+mn-lt"/>
                <a:ea typeface="+mn-ea"/>
                <a:cs typeface="+mn-cs"/>
              </a:rPr>
              <a:t>bita</a:t>
            </a:r>
            <a:r>
              <a:rPr lang="en-US" sz="1200" b="0" i="0" u="none" strike="noStrike" kern="1200" baseline="0" dirty="0">
                <a:solidFill>
                  <a:schemeClr val="tx1"/>
                </a:solidFill>
                <a:latin typeface="+mn-lt"/>
                <a:ea typeface="+mn-ea"/>
                <a:cs typeface="+mn-cs"/>
              </a:rPr>
              <a:t> da </a:t>
            </a:r>
            <a:r>
              <a:rPr lang="en-US" sz="1200" b="0" i="0" u="none" strike="noStrike" kern="1200" baseline="0" dirty="0" err="1">
                <a:solidFill>
                  <a:schemeClr val="tx1"/>
                </a:solidFill>
                <a:latin typeface="+mn-lt"/>
                <a:ea typeface="+mn-ea"/>
                <a:cs typeface="+mn-cs"/>
              </a:rPr>
              <a:t>opiše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intenzitet</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boje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onda</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ukupno</a:t>
            </a:r>
            <a:r>
              <a:rPr lang="en-US" sz="1200" b="0" i="0" u="none" strike="noStrike" kern="1200" baseline="0" dirty="0">
                <a:solidFill>
                  <a:schemeClr val="tx1"/>
                </a:solidFill>
                <a:latin typeface="+mn-lt"/>
                <a:ea typeface="+mn-ea"/>
                <a:cs typeface="+mn-cs"/>
              </a:rPr>
              <a:t> 24 </a:t>
            </a:r>
            <a:r>
              <a:rPr lang="en-US" sz="1200" b="0" i="0" u="none" strike="noStrike" kern="1200" baseline="0" dirty="0" err="1">
                <a:solidFill>
                  <a:schemeClr val="tx1"/>
                </a:solidFill>
                <a:latin typeface="+mn-lt"/>
                <a:ea typeface="+mn-ea"/>
                <a:cs typeface="+mn-cs"/>
              </a:rPr>
              <a:t>bita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posvećeno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svakom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pikselu</a:t>
            </a:r>
            <a:r>
              <a:rPr lang="en-US" sz="1200" b="0" i="0" u="none" strike="noStrike" kern="1200" baseline="0" dirty="0">
                <a:solidFill>
                  <a:schemeClr val="tx1"/>
                </a:solidFill>
                <a:latin typeface="+mn-lt"/>
                <a:ea typeface="+mn-ea"/>
                <a:cs typeface="+mn-cs"/>
              </a:rPr>
              <a:t>.</a:t>
            </a:r>
          </a:p>
        </p:txBody>
      </p:sp>
      <p:sp>
        <p:nvSpPr>
          <p:cNvPr id="4" name="Slide Number Placeholder 3"/>
          <p:cNvSpPr>
            <a:spLocks noGrp="1"/>
          </p:cNvSpPr>
          <p:nvPr>
            <p:ph type="sldNum" sz="quarter" idx="10"/>
          </p:nvPr>
        </p:nvSpPr>
        <p:spPr/>
        <p:txBody>
          <a:bodyPr/>
          <a:lstStyle/>
          <a:p>
            <a:fld id="{C75B7176-418D-4A0C-93BF-3175D60583F7}" type="slidenum">
              <a:rPr lang="en-US" smtClean="0"/>
              <a:t>41</a:t>
            </a:fld>
            <a:endParaRPr lang="en-US"/>
          </a:p>
        </p:txBody>
      </p:sp>
    </p:spTree>
    <p:extLst>
      <p:ext uri="{BB962C8B-B14F-4D97-AF65-F5344CB8AC3E}">
        <p14:creationId xmlns:p14="http://schemas.microsoft.com/office/powerpoint/2010/main" val="1142071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200" b="0" i="0" u="none" strike="noStrike" kern="1200" baseline="0" dirty="0" err="1">
                <a:solidFill>
                  <a:schemeClr val="tx1"/>
                </a:solidFill>
                <a:latin typeface="+mn-lt"/>
                <a:ea typeface="+mn-ea"/>
                <a:cs typeface="+mn-cs"/>
              </a:rPr>
              <a:t>Subjektivni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doživljaj</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kvaliteta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zavisi</a:t>
            </a:r>
            <a:r>
              <a:rPr lang="en-US" sz="1200" b="0" i="0" u="none" strike="noStrike" kern="1200" baseline="0" dirty="0">
                <a:solidFill>
                  <a:schemeClr val="tx1"/>
                </a:solidFill>
                <a:latin typeface="+mn-lt"/>
                <a:ea typeface="+mn-ea"/>
                <a:cs typeface="+mn-cs"/>
              </a:rPr>
              <a:t> od </a:t>
            </a:r>
            <a:r>
              <a:rPr lang="en-US" sz="1200" b="0" i="0" u="none" strike="noStrike" kern="1200" baseline="0" dirty="0" err="1">
                <a:solidFill>
                  <a:schemeClr val="tx1"/>
                </a:solidFill>
                <a:latin typeface="+mn-lt"/>
                <a:ea typeface="+mn-ea"/>
                <a:cs typeface="+mn-cs"/>
              </a:rPr>
              <a:t>načina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koji</a:t>
            </a:r>
            <a:r>
              <a:rPr lang="en-US" sz="1200" b="0" i="0" u="none" strike="noStrike" kern="1200" baseline="0" dirty="0">
                <a:solidFill>
                  <a:schemeClr val="tx1"/>
                </a:solidFill>
                <a:latin typeface="+mn-lt"/>
                <a:ea typeface="+mn-ea"/>
                <a:cs typeface="+mn-cs"/>
              </a:rPr>
              <a:t> se </a:t>
            </a:r>
            <a:r>
              <a:rPr lang="en-US" sz="1200" b="0" i="0" u="none" strike="noStrike" kern="1200" baseline="0" dirty="0" err="1">
                <a:solidFill>
                  <a:schemeClr val="tx1"/>
                </a:solidFill>
                <a:latin typeface="+mn-lt"/>
                <a:ea typeface="+mn-ea"/>
                <a:cs typeface="+mn-cs"/>
              </a:rPr>
              <a:t>analogni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izvor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svetla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diskretizuje</a:t>
            </a:r>
            <a:r>
              <a:rPr lang="en-US" sz="1200" b="0" i="0" u="none" strike="noStrike" kern="1200" baseline="0" dirty="0">
                <a:solidFill>
                  <a:schemeClr val="tx1"/>
                </a:solidFill>
                <a:latin typeface="+mn-lt"/>
                <a:ea typeface="+mn-ea"/>
                <a:cs typeface="+mn-cs"/>
              </a:rPr>
              <a:t>,</a:t>
            </a:r>
            <a:r>
              <a:rPr lang="sr-Latn-RS" sz="1200" b="0" i="0" u="none" strike="noStrike" kern="1200" baseline="0" dirty="0">
                <a:solidFill>
                  <a:schemeClr val="tx1"/>
                </a:solidFill>
                <a:latin typeface="+mn-lt"/>
                <a:ea typeface="+mn-ea"/>
                <a:cs typeface="+mn-cs"/>
              </a:rPr>
              <a:t> </a:t>
            </a:r>
            <a:r>
              <a:rPr lang="pl-PL" sz="1200" b="0" i="0" u="none" strike="noStrike" kern="1200" baseline="0" dirty="0">
                <a:solidFill>
                  <a:schemeClr val="tx1"/>
                </a:solidFill>
                <a:latin typeface="+mn-lt"/>
                <a:ea typeface="+mn-ea"/>
                <a:cs typeface="+mn-cs"/>
              </a:rPr>
              <a:t>odnosno pretvara u rastersku ili vektorsku sliku</a:t>
            </a:r>
            <a:endParaRPr lang="sr-Cyrl-RS" sz="1200" b="0" i="0" u="none" strike="noStrike" kern="1200" baseline="0" dirty="0">
              <a:solidFill>
                <a:schemeClr val="tx1"/>
              </a:solidFill>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vi-VN" sz="1200" b="0" i="0" u="none" strike="noStrike" kern="1200" baseline="0" dirty="0">
                <a:solidFill>
                  <a:schemeClr val="tx1"/>
                </a:solidFill>
                <a:latin typeface="+mn-lt"/>
                <a:ea typeface="+mn-ea"/>
                <a:cs typeface="+mn-cs"/>
              </a:rPr>
              <a:t>Obično je potrebno napraviti kompromis imeđu osvetljenosti, kvaliteta boja,</a:t>
            </a:r>
            <a:r>
              <a:rPr lang="sr-Cyrl-R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brzine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ekspozicije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uslova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snimanje</a:t>
            </a:r>
            <a:r>
              <a:rPr lang="en-US" sz="1200" b="0" i="0" u="none" strike="noStrike" kern="1200" baseline="0" dirty="0">
                <a:solidFill>
                  <a:schemeClr val="tx1"/>
                </a:solidFill>
                <a:latin typeface="+mn-lt"/>
                <a:ea typeface="+mn-ea"/>
                <a:cs typeface="+mn-cs"/>
              </a:rPr>
              <a:t> da bi se </a:t>
            </a:r>
            <a:r>
              <a:rPr lang="en-US" sz="1200" b="0" i="0" u="none" strike="noStrike" kern="1200" baseline="0" dirty="0" err="1">
                <a:solidFill>
                  <a:schemeClr val="tx1"/>
                </a:solidFill>
                <a:latin typeface="+mn-lt"/>
                <a:ea typeface="+mn-ea"/>
                <a:cs typeface="+mn-cs"/>
              </a:rPr>
              <a:t>postigao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optimalan</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efekat</a:t>
            </a:r>
            <a:endParaRPr lang="en-US" sz="1200" b="0" i="0" u="none" strike="noStrike" kern="1200" baseline="0" dirty="0">
              <a:solidFill>
                <a:schemeClr val="tx1"/>
              </a:solidFill>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200" b="0" i="0" u="none" strike="noStrike" kern="1200" baseline="0" dirty="0">
                <a:solidFill>
                  <a:schemeClr val="tx1"/>
                </a:solidFill>
                <a:latin typeface="+mn-lt"/>
                <a:ea typeface="+mn-ea"/>
                <a:cs typeface="+mn-cs"/>
              </a:rPr>
              <a:t>Na </a:t>
            </a:r>
            <a:r>
              <a:rPr lang="en-US" sz="1200" b="0" i="0" u="none" strike="noStrike" kern="1200" baseline="0" dirty="0" err="1">
                <a:solidFill>
                  <a:schemeClr val="tx1"/>
                </a:solidFill>
                <a:latin typeface="+mn-lt"/>
                <a:ea typeface="+mn-ea"/>
                <a:cs typeface="+mn-cs"/>
              </a:rPr>
              <a:t>slici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vidimo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efekat</a:t>
            </a:r>
            <a:r>
              <a:rPr lang="en-US" sz="1200" b="0" i="0" u="none" strike="noStrike" kern="1200" baseline="0" dirty="0">
                <a:solidFill>
                  <a:schemeClr val="tx1"/>
                </a:solidFill>
                <a:latin typeface="+mn-lt"/>
                <a:ea typeface="+mn-ea"/>
                <a:cs typeface="+mn-cs"/>
              </a:rPr>
              <a:t> re</a:t>
            </a:r>
            <a:r>
              <a:rPr lang="sr-Latn-RS" sz="1200" b="0" i="0" u="none" strike="noStrike" kern="1200" baseline="0" dirty="0">
                <a:solidFill>
                  <a:schemeClr val="tx1"/>
                </a:solidFill>
                <a:latin typeface="+mn-lt"/>
                <a:ea typeface="+mn-ea"/>
                <a:cs typeface="+mn-cs"/>
              </a:rPr>
              <a:t>z</a:t>
            </a:r>
            <a:r>
              <a:rPr lang="en-US" sz="1200" b="0" i="0" u="none" strike="noStrike" kern="1200" baseline="0" dirty="0" err="1">
                <a:solidFill>
                  <a:schemeClr val="tx1"/>
                </a:solidFill>
                <a:latin typeface="+mn-lt"/>
                <a:ea typeface="+mn-ea"/>
                <a:cs typeface="+mn-cs"/>
              </a:rPr>
              <a:t>olucije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kada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ostali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parametri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fiksirani</a:t>
            </a:r>
            <a:endParaRPr lang="sr-Latn-RS" sz="1200" b="0" i="0" u="none" strike="noStrike" kern="1200" baseline="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43</a:t>
            </a:fld>
            <a:endParaRPr lang="en-US"/>
          </a:p>
        </p:txBody>
      </p:sp>
    </p:spTree>
    <p:extLst>
      <p:ext uri="{BB962C8B-B14F-4D97-AF65-F5344CB8AC3E}">
        <p14:creationId xmlns:p14="http://schemas.microsoft.com/office/powerpoint/2010/main" val="1691868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dirty="0"/>
              <a:t>Još jedna moguća klasifikacija</a:t>
            </a:r>
          </a:p>
          <a:p>
            <a:pPr marL="171450" indent="-171450">
              <a:buFont typeface="Arial" panose="020B0604020202020204" pitchFamily="34" charset="0"/>
              <a:buChar char="•"/>
            </a:pPr>
            <a:endParaRPr lang="sr-Latn-RS" dirty="0"/>
          </a:p>
          <a:p>
            <a:pPr marL="171450" indent="-171450">
              <a:buFont typeface="Arial" panose="020B0604020202020204" pitchFamily="34" charset="0"/>
              <a:buChar char="•"/>
            </a:pPr>
            <a:r>
              <a:rPr lang="sr-Latn-RS" dirty="0"/>
              <a:t>Slike zasnovane na refleksiji</a:t>
            </a:r>
          </a:p>
          <a:p>
            <a:pPr marL="628650" lvl="1" indent="-171450">
              <a:buFont typeface="Arial" panose="020B0604020202020204" pitchFamily="34" charset="0"/>
              <a:buChar char="•"/>
            </a:pPr>
            <a:r>
              <a:rPr lang="sr-Latn-RS" dirty="0"/>
              <a:t>Zračenje odbijeno od površine</a:t>
            </a:r>
          </a:p>
          <a:p>
            <a:pPr marL="628650" lvl="1" indent="-171450">
              <a:buFont typeface="Arial" panose="020B0604020202020204" pitchFamily="34" charset="0"/>
              <a:buChar char="•"/>
            </a:pPr>
            <a:r>
              <a:rPr lang="sr-Latn-RS" dirty="0"/>
              <a:t>Zračenje može biti prirodno (ambijentalno) ili veštačko, iz jednog ili više izvora</a:t>
            </a:r>
          </a:p>
          <a:p>
            <a:pPr marL="171450" lvl="0" indent="-171450">
              <a:buFont typeface="Arial" panose="020B0604020202020204" pitchFamily="34" charset="0"/>
              <a:buChar char="•"/>
            </a:pPr>
            <a:r>
              <a:rPr lang="sr-Latn-RS" dirty="0"/>
              <a:t>Emisija</a:t>
            </a:r>
          </a:p>
          <a:p>
            <a:pPr marL="628650" lvl="1" indent="-171450">
              <a:buFont typeface="Arial" panose="020B0604020202020204" pitchFamily="34" charset="0"/>
              <a:buChar char="•"/>
            </a:pPr>
            <a:r>
              <a:rPr lang="sr-Latn-RS" dirty="0"/>
              <a:t>Objekti koje snimamo samostalno odašilju svetlost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sr-Latn-RS" dirty="0"/>
              <a:t>Slike zasnovane na apsorpciji</a:t>
            </a:r>
          </a:p>
          <a:p>
            <a:pPr marL="628650" lvl="1" indent="-171450">
              <a:buFont typeface="Arial" panose="020B0604020202020204" pitchFamily="34" charset="0"/>
              <a:buChar char="•"/>
            </a:pPr>
            <a:r>
              <a:rPr lang="sr-Latn-RS" dirty="0"/>
              <a:t>Radijacija prolazi kroz objekat i delimično se apsorbuje od strane materijala objekta</a:t>
            </a: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4</a:t>
            </a:fld>
            <a:endParaRPr lang="en-US"/>
          </a:p>
        </p:txBody>
      </p:sp>
    </p:spTree>
    <p:extLst>
      <p:ext uri="{BB962C8B-B14F-4D97-AF65-F5344CB8AC3E}">
        <p14:creationId xmlns:p14="http://schemas.microsoft.com/office/powerpoint/2010/main" val="33112322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dirty="0"/>
              <a:t>,</a:t>
            </a:r>
            <a:r>
              <a:rPr lang="sr-Latn-RS" baseline="0" dirty="0"/>
              <a:t> a (pozadina) i veoma svetlim (zaokruženi region) – </a:t>
            </a:r>
          </a:p>
          <a:p>
            <a:pPr marL="171450" indent="-171450">
              <a:buFont typeface="Arial" pitchFamily="34" charset="0"/>
              <a:buChar char="•"/>
            </a:pPr>
            <a:r>
              <a:rPr lang="sr-Latn-RS" baseline="0" dirty="0"/>
              <a:t>Možda bismo hteli da osvetljenje ide preko 255 pošto je veoma svetlo, ali smo morali da vršimo zaokruživanje – ovo se zove saturacija</a:t>
            </a: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44</a:t>
            </a:fld>
            <a:endParaRPr lang="en-US"/>
          </a:p>
        </p:txBody>
      </p:sp>
    </p:spTree>
    <p:extLst>
      <p:ext uri="{BB962C8B-B14F-4D97-AF65-F5344CB8AC3E}">
        <p14:creationId xmlns:p14="http://schemas.microsoft.com/office/powerpoint/2010/main" val="19354842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46</a:t>
            </a:fld>
            <a:endParaRPr lang="en-US"/>
          </a:p>
        </p:txBody>
      </p:sp>
    </p:spTree>
    <p:extLst>
      <p:ext uri="{BB962C8B-B14F-4D97-AF65-F5344CB8AC3E}">
        <p14:creationId xmlns:p14="http://schemas.microsoft.com/office/powerpoint/2010/main" val="20085739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sz="1200" b="0" i="0" u="none" strike="noStrike" kern="1200" baseline="0" dirty="0">
                <a:solidFill>
                  <a:schemeClr val="tx1"/>
                </a:solidFill>
                <a:latin typeface="+mn-lt"/>
                <a:ea typeface="+mn-ea"/>
                <a:cs typeface="+mn-cs"/>
              </a:rPr>
              <a:t>Po </a:t>
            </a:r>
            <a:r>
              <a:rPr lang="en-US" sz="1200" b="0" i="0" u="none" strike="noStrike" kern="1200" baseline="0" dirty="0" err="1">
                <a:solidFill>
                  <a:schemeClr val="tx1"/>
                </a:solidFill>
                <a:latin typeface="+mn-lt"/>
                <a:ea typeface="+mn-ea"/>
                <a:cs typeface="+mn-cs"/>
              </a:rPr>
              <a:t>svojoj</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prirodi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slika</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analogna</a:t>
            </a:r>
            <a:r>
              <a:rPr lang="sr-Latn-RS" sz="1200" b="0" i="0" u="none" strike="noStrike" kern="1200" baseline="0" dirty="0">
                <a:solidFill>
                  <a:schemeClr val="tx1"/>
                </a:solidFill>
                <a:latin typeface="+mn-lt"/>
                <a:ea typeface="+mn-ea"/>
                <a:cs typeface="+mn-cs"/>
              </a:rPr>
              <a:t> (zapravo je izvorna rezolucija neverovatno visoka, tako da je možemo smatrati kontinualnom za praktične svrhe)</a:t>
            </a:r>
            <a:endParaRPr lang="en-U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err="1">
                <a:solidFill>
                  <a:schemeClr val="tx1"/>
                </a:solidFill>
                <a:latin typeface="+mn-lt"/>
                <a:ea typeface="+mn-ea"/>
                <a:cs typeface="+mn-cs"/>
              </a:rPr>
              <a:t>Njena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upotreba</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multimedijalnim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sistemima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podrazumeva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digitalnu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reprezentaciju</a:t>
            </a:r>
            <a:r>
              <a:rPr lang="sr-Latn-RS" sz="1200" b="0" i="0" u="none" strike="noStrike" kern="1200" baseline="0" dirty="0">
                <a:solidFill>
                  <a:schemeClr val="tx1"/>
                </a:solidFill>
                <a:latin typeface="+mn-lt"/>
                <a:ea typeface="+mn-ea"/>
                <a:cs typeface="+mn-cs"/>
              </a:rPr>
              <a:t> koja je konačne rezolucije</a:t>
            </a:r>
            <a:endParaRPr lang="en-U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a:solidFill>
                  <a:schemeClr val="tx1"/>
                </a:solidFill>
                <a:latin typeface="+mn-lt"/>
                <a:ea typeface="+mn-ea"/>
                <a:cs typeface="+mn-cs"/>
              </a:rPr>
              <a:t>Da </a:t>
            </a:r>
            <a:r>
              <a:rPr lang="en-US" sz="1200" b="0" i="0" u="none" strike="noStrike" kern="1200" baseline="0" dirty="0" err="1">
                <a:solidFill>
                  <a:schemeClr val="tx1"/>
                </a:solidFill>
                <a:latin typeface="+mn-lt"/>
                <a:ea typeface="+mn-ea"/>
                <a:cs typeface="+mn-cs"/>
              </a:rPr>
              <a:t>bismo</a:t>
            </a:r>
            <a:r>
              <a:rPr lang="en-US" sz="1200" b="0" i="0" u="none" strike="noStrike" kern="1200" baseline="0" dirty="0">
                <a:solidFill>
                  <a:schemeClr val="tx1"/>
                </a:solidFill>
                <a:latin typeface="+mn-lt"/>
                <a:ea typeface="+mn-ea"/>
                <a:cs typeface="+mn-cs"/>
              </a:rPr>
              <a:t> od </a:t>
            </a:r>
            <a:r>
              <a:rPr lang="en-US" sz="1200" b="0" i="0" u="none" strike="noStrike" kern="1200" baseline="0" dirty="0" err="1">
                <a:solidFill>
                  <a:schemeClr val="tx1"/>
                </a:solidFill>
                <a:latin typeface="+mn-lt"/>
                <a:ea typeface="+mn-ea"/>
                <a:cs typeface="+mn-cs"/>
              </a:rPr>
              <a:t>analogne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napravili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digitalnu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potrebno</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izvr</a:t>
            </a:r>
            <a:r>
              <a:rPr lang="sr-Latn-RS" sz="1200" b="0" i="0" u="none" strike="noStrike" kern="1200" baseline="0" dirty="0">
                <a:solidFill>
                  <a:schemeClr val="tx1"/>
                </a:solidFill>
                <a:latin typeface="+mn-lt"/>
                <a:ea typeface="+mn-ea"/>
                <a:cs typeface="+mn-cs"/>
              </a:rPr>
              <a:t>šiti diskretizaciju</a:t>
            </a: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Ovako dobijena slika se može koristiti na digitalnim uređajima i može se dalje obrađivati i analizirati</a:t>
            </a:r>
            <a:endParaRPr lang="en-US" sz="1200" b="0" i="0" u="none" strike="noStrike" kern="1200" baseline="0" dirty="0">
              <a:solidFill>
                <a:schemeClr val="tx1"/>
              </a:solidFill>
              <a:latin typeface="+mn-lt"/>
              <a:ea typeface="+mn-ea"/>
              <a:cs typeface="+mn-cs"/>
            </a:endParaRPr>
          </a:p>
          <a:p>
            <a:pPr marL="171450" indent="-171450">
              <a:buFont typeface="Arial" pitchFamily="34" charset="0"/>
              <a:buChar char="•"/>
            </a:pPr>
            <a:endParaRPr lang="en-U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err="1">
                <a:solidFill>
                  <a:schemeClr val="tx1"/>
                </a:solidFill>
                <a:latin typeface="+mn-lt"/>
                <a:ea typeface="+mn-ea"/>
                <a:cs typeface="+mn-cs"/>
              </a:rPr>
              <a:t>Matematički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slika</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predstavljena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niz</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lokacija</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memoriji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koji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abstrakujemo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oblik</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matrice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veličine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svaki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kanal</a:t>
            </a:r>
            <a:endParaRPr lang="en-US" sz="1200" b="0" i="0" u="none" strike="noStrike" kern="1200" baseline="0" dirty="0">
              <a:solidFill>
                <a:schemeClr val="tx1"/>
              </a:solidFill>
              <a:latin typeface="+mn-lt"/>
              <a:ea typeface="+mn-ea"/>
              <a:cs typeface="+mn-cs"/>
            </a:endParaRPr>
          </a:p>
          <a:p>
            <a:pPr marL="171450" indent="-171450">
              <a:buFont typeface="Arial" pitchFamily="34" charset="0"/>
              <a:buChar char="•"/>
            </a:pPr>
            <a:endParaRPr lang="en-US" sz="1200" b="0" i="0" u="none" strike="noStrike" kern="1200" baseline="0" dirty="0">
              <a:solidFill>
                <a:schemeClr val="tx1"/>
              </a:solidFill>
              <a:latin typeface="+mn-lt"/>
              <a:ea typeface="+mn-ea"/>
              <a:cs typeface="+mn-cs"/>
            </a:endParaRPr>
          </a:p>
          <a:p>
            <a:pPr marL="171450" indent="-171450">
              <a:buFont typeface="Arial" pitchFamily="34" charset="0"/>
              <a:buChar char="•"/>
            </a:pPr>
            <a:r>
              <a:rPr lang="en-US" sz="1200" b="0" i="0" u="none" strike="noStrike" kern="1200" baseline="0" dirty="0">
                <a:solidFill>
                  <a:schemeClr val="tx1"/>
                </a:solidFill>
                <a:latin typeface="+mn-lt"/>
                <a:ea typeface="+mn-ea"/>
                <a:cs typeface="+mn-cs"/>
              </a:rPr>
              <a:t>Na </a:t>
            </a:r>
            <a:r>
              <a:rPr lang="en-US" sz="1200" b="0" i="0" u="none" strike="noStrike" kern="1200" baseline="0" dirty="0" err="1">
                <a:solidFill>
                  <a:schemeClr val="tx1"/>
                </a:solidFill>
                <a:latin typeface="+mn-lt"/>
                <a:ea typeface="+mn-ea"/>
                <a:cs typeface="+mn-cs"/>
              </a:rPr>
              <a:t>slici</a:t>
            </a:r>
            <a:r>
              <a:rPr lang="en-US" sz="1200" b="0" i="0" u="none" strike="noStrike" kern="1200" baseline="0" dirty="0">
                <a:solidFill>
                  <a:schemeClr val="tx1"/>
                </a:solidFill>
                <a:latin typeface="+mn-lt"/>
                <a:ea typeface="+mn-ea"/>
                <a:cs typeface="+mn-cs"/>
              </a:rPr>
              <a:t> je </a:t>
            </a:r>
            <a:r>
              <a:rPr lang="en-US" sz="1200" b="0" i="0" u="none" strike="noStrike" kern="1200" baseline="0" dirty="0" err="1">
                <a:solidFill>
                  <a:schemeClr val="tx1"/>
                </a:solidFill>
                <a:latin typeface="+mn-lt"/>
                <a:ea typeface="+mn-ea"/>
                <a:cs typeface="+mn-cs"/>
              </a:rPr>
              <a:t>prirodna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scena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snimljena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kao</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digitalnoj</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reprezentaciji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matrica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vrednosti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intenziteta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svetlosti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koji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izmereni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slikanjem</a:t>
            </a:r>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75B7176-418D-4A0C-93BF-3175D60583F7}" type="slidenum">
              <a:rPr lang="en-US" smtClean="0"/>
              <a:t>47</a:t>
            </a:fld>
            <a:endParaRPr lang="en-US"/>
          </a:p>
        </p:txBody>
      </p:sp>
    </p:spTree>
    <p:extLst>
      <p:ext uri="{BB962C8B-B14F-4D97-AF65-F5344CB8AC3E}">
        <p14:creationId xmlns:p14="http://schemas.microsoft.com/office/powerpoint/2010/main" val="24275910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48</a:t>
            </a:fld>
            <a:endParaRPr lang="en-US"/>
          </a:p>
        </p:txBody>
      </p:sp>
    </p:spTree>
    <p:extLst>
      <p:ext uri="{BB962C8B-B14F-4D97-AF65-F5344CB8AC3E}">
        <p14:creationId xmlns:p14="http://schemas.microsoft.com/office/powerpoint/2010/main" val="3472150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49</a:t>
            </a:fld>
            <a:endParaRPr lang="en-US"/>
          </a:p>
        </p:txBody>
      </p:sp>
    </p:spTree>
    <p:extLst>
      <p:ext uri="{BB962C8B-B14F-4D97-AF65-F5344CB8AC3E}">
        <p14:creationId xmlns:p14="http://schemas.microsoft.com/office/powerpoint/2010/main" val="24743841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50</a:t>
            </a:fld>
            <a:endParaRPr lang="en-US"/>
          </a:p>
        </p:txBody>
      </p:sp>
    </p:spTree>
    <p:extLst>
      <p:ext uri="{BB962C8B-B14F-4D97-AF65-F5344CB8AC3E}">
        <p14:creationId xmlns:p14="http://schemas.microsoft.com/office/powerpoint/2010/main" val="130551196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sz="1200" b="0" i="0" u="none" strike="noStrike" kern="1200" baseline="0" dirty="0" err="1">
                <a:solidFill>
                  <a:schemeClr val="tx1"/>
                </a:solidFill>
                <a:latin typeface="+mn-lt"/>
                <a:ea typeface="+mn-ea"/>
                <a:cs typeface="+mn-cs"/>
              </a:rPr>
              <a:t>Konverzija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iz</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slike</a:t>
            </a:r>
            <a:r>
              <a:rPr lang="en-US" sz="1200" b="0" i="0" u="none" strike="noStrike" kern="1200" baseline="0" dirty="0">
                <a:solidFill>
                  <a:schemeClr val="tx1"/>
                </a:solidFill>
                <a:latin typeface="+mn-lt"/>
                <a:ea typeface="+mn-ea"/>
                <a:cs typeface="+mn-cs"/>
              </a:rPr>
              <a:t> u </a:t>
            </a:r>
            <a:r>
              <a:rPr lang="en-US" sz="1200" b="0" i="0" u="none" strike="noStrike" kern="1200" baseline="0" dirty="0" err="1">
                <a:solidFill>
                  <a:schemeClr val="tx1"/>
                </a:solidFill>
                <a:latin typeface="+mn-lt"/>
                <a:ea typeface="+mn-ea"/>
                <a:cs typeface="+mn-cs"/>
              </a:rPr>
              <a:t>boji</a:t>
            </a:r>
            <a:r>
              <a:rPr lang="en-US" sz="1200" b="0" i="0" u="none" strike="noStrike" kern="1200" baseline="0" dirty="0">
                <a:solidFill>
                  <a:schemeClr val="tx1"/>
                </a:solidFill>
                <a:latin typeface="+mn-lt"/>
                <a:ea typeface="+mn-ea"/>
                <a:cs typeface="+mn-cs"/>
              </a:rPr>
              <a:t> u grayscale </a:t>
            </a:r>
            <a:r>
              <a:rPr lang="en-US" sz="1200" b="0" i="0" u="none" strike="noStrike" kern="1200" baseline="0" dirty="0" err="1">
                <a:solidFill>
                  <a:schemeClr val="tx1"/>
                </a:solidFill>
                <a:latin typeface="+mn-lt"/>
                <a:ea typeface="+mn-ea"/>
                <a:cs typeface="+mn-cs"/>
              </a:rPr>
              <a:t>sliku</a:t>
            </a:r>
            <a:r>
              <a:rPr lang="en-US" sz="1200" b="0" i="0" u="none" strike="noStrike" kern="1200" baseline="0" dirty="0">
                <a:solidFill>
                  <a:schemeClr val="tx1"/>
                </a:solidFill>
                <a:latin typeface="+mn-lt"/>
                <a:ea typeface="+mn-ea"/>
                <a:cs typeface="+mn-cs"/>
              </a:rPr>
              <a:t> se </a:t>
            </a:r>
            <a:r>
              <a:rPr lang="en-US" sz="1200" b="0" i="0" u="none" strike="noStrike" kern="1200" baseline="0" dirty="0" err="1">
                <a:solidFill>
                  <a:schemeClr val="tx1"/>
                </a:solidFill>
                <a:latin typeface="+mn-lt"/>
                <a:ea typeface="+mn-ea"/>
                <a:cs typeface="+mn-cs"/>
              </a:rPr>
              <a:t>može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napraviti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nekoliko</a:t>
            </a:r>
            <a:r>
              <a:rPr lang="sr-Latn-RS" sz="1200" b="0" i="0" u="none" strike="noStrike" kern="1200" baseline="0" dirty="0">
                <a:solidFill>
                  <a:schemeClr val="tx1"/>
                </a:solidFill>
                <a:latin typeface="+mn-lt"/>
                <a:ea typeface="+mn-ea"/>
                <a:cs typeface="+mn-cs"/>
              </a:rPr>
              <a:t> </a:t>
            </a:r>
            <a:r>
              <a:rPr lang="vi-VN" sz="1200" b="0" i="0" u="none" strike="noStrike" kern="1200" baseline="0" dirty="0">
                <a:solidFill>
                  <a:schemeClr val="tx1"/>
                </a:solidFill>
                <a:latin typeface="+mn-lt"/>
                <a:ea typeface="+mn-ea"/>
                <a:cs typeface="+mn-cs"/>
              </a:rPr>
              <a:t>načina u zavisnosti od aplikacije</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vi-VN" sz="1200" b="0" i="0" u="none" strike="noStrike" kern="1200" baseline="0" dirty="0">
                <a:solidFill>
                  <a:schemeClr val="tx1"/>
                </a:solidFill>
                <a:latin typeface="+mn-lt"/>
                <a:ea typeface="+mn-ea"/>
                <a:cs typeface="+mn-cs"/>
              </a:rPr>
              <a:t>Nekada su određene boje bitnije od drugih, recimo</a:t>
            </a:r>
            <a:r>
              <a:rPr lang="sr-Latn-RS" sz="1200" b="0" i="0" u="none" strike="noStrike" kern="1200" baseline="0" dirty="0">
                <a:solidFill>
                  <a:schemeClr val="tx1"/>
                </a:solidFill>
                <a:latin typeface="+mn-lt"/>
                <a:ea typeface="+mn-ea"/>
                <a:cs typeface="+mn-cs"/>
              </a:rPr>
              <a:t>,</a:t>
            </a:r>
            <a:r>
              <a:rPr lang="vi-VN" sz="1200" b="0" i="0" u="none" strike="noStrike" kern="1200" baseline="0" dirty="0">
                <a:solidFill>
                  <a:schemeClr val="tx1"/>
                </a:solidFill>
                <a:latin typeface="+mn-lt"/>
                <a:ea typeface="+mn-ea"/>
                <a:cs typeface="+mn-cs"/>
              </a:rPr>
              <a:t> kada pokušavamo da</a:t>
            </a:r>
            <a:r>
              <a:rPr lang="sr-Latn-R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detektujemo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paradajz</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slici</a:t>
            </a:r>
            <a:r>
              <a:rPr lang="sr-Latn-RS" sz="1200" b="0" i="0" u="none" strike="noStrike" kern="1200" baseline="0" dirty="0">
                <a:solidFill>
                  <a:schemeClr val="tx1"/>
                </a:solidFill>
                <a:latin typeface="+mn-lt"/>
                <a:ea typeface="+mn-ea"/>
                <a:cs typeface="+mn-cs"/>
              </a:rPr>
              <a:t>,</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obično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plavi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kanal</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nema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puno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informacija</a:t>
            </a:r>
            <a:endParaRPr lang="sr-Latn-R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75B7176-418D-4A0C-93BF-3175D60583F7}" type="slidenum">
              <a:rPr lang="en-US" smtClean="0"/>
              <a:t>53</a:t>
            </a:fld>
            <a:endParaRPr lang="en-US"/>
          </a:p>
        </p:txBody>
      </p:sp>
    </p:spTree>
    <p:extLst>
      <p:ext uri="{BB962C8B-B14F-4D97-AF65-F5344CB8AC3E}">
        <p14:creationId xmlns:p14="http://schemas.microsoft.com/office/powerpoint/2010/main" val="6041134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dirty="0"/>
              <a:t>Slika u boji se dakle sastoji od tri slike u nijansama sive od kojih je svaka filtrirana na</a:t>
            </a:r>
            <a:r>
              <a:rPr lang="sr-Latn-RS" baseline="0" dirty="0"/>
              <a:t> određenoj talasnoj dužini</a:t>
            </a: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54</a:t>
            </a:fld>
            <a:endParaRPr lang="en-US"/>
          </a:p>
        </p:txBody>
      </p:sp>
    </p:spTree>
    <p:extLst>
      <p:ext uri="{BB962C8B-B14F-4D97-AF65-F5344CB8AC3E}">
        <p14:creationId xmlns:p14="http://schemas.microsoft.com/office/powerpoint/2010/main" val="41947007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vi-VN" sz="1200" b="0" i="0" u="none" strike="noStrike" kern="1200" baseline="0" dirty="0">
                <a:solidFill>
                  <a:schemeClr val="tx1"/>
                </a:solidFill>
                <a:latin typeface="+mn-lt"/>
                <a:ea typeface="+mn-ea"/>
                <a:cs typeface="+mn-cs"/>
              </a:rPr>
              <a:t>Aditivnim mešanjem svetla određene talasne dužine i intenziteta možemo iz osnovnih komponenti</a:t>
            </a:r>
            <a:r>
              <a:rPr lang="sr-Latn-R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crvene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zelene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plave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postići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ostale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nijanse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spektara</a:t>
            </a:r>
            <a:endParaRPr lang="sr-Latn-RS" sz="1200" b="0" i="0" u="none" strike="noStrike" kern="1200" baseline="0" dirty="0">
              <a:solidFill>
                <a:schemeClr val="tx1"/>
              </a:solidFill>
              <a:latin typeface="+mn-lt"/>
              <a:ea typeface="+mn-ea"/>
              <a:cs typeface="+mn-cs"/>
            </a:endParaRP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Svaka boja može da varira između min (potpuno tamna) i max (potpuno osvetljena) – zato se u (0,0,0) nalazi crna, a u (1,1,1) bela</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Dijagonala - grayscale </a:t>
            </a: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Npr. </a:t>
            </a:r>
            <a:r>
              <a:rPr lang="pl-PL" sz="1200" b="0" i="0" u="none" strike="noStrike" kern="1200" baseline="0" dirty="0">
                <a:solidFill>
                  <a:schemeClr val="tx1"/>
                </a:solidFill>
                <a:latin typeface="+mn-lt"/>
                <a:ea typeface="+mn-ea"/>
                <a:cs typeface="+mn-cs"/>
              </a:rPr>
              <a:t>crvena i zelena daju žutu, koja </a:t>
            </a:r>
            <a:r>
              <a:rPr lang="vi-VN" sz="1200" b="0" i="0" u="none" strike="noStrike" kern="1200" baseline="0" dirty="0">
                <a:solidFill>
                  <a:schemeClr val="tx1"/>
                </a:solidFill>
                <a:latin typeface="+mn-lt"/>
                <a:ea typeface="+mn-ea"/>
                <a:cs typeface="+mn-cs"/>
              </a:rPr>
              <a:t>je talasne dužine između te dve boje. Isto je sa cijan i zelenom i plavom bojom. </a:t>
            </a:r>
            <a:endParaRPr lang="sr-Latn-RS" sz="1200" b="0" i="0" u="none" strike="noStrike" kern="1200" baseline="0" dirty="0">
              <a:solidFill>
                <a:schemeClr val="tx1"/>
              </a:solidFill>
              <a:latin typeface="+mn-lt"/>
              <a:ea typeface="+mn-ea"/>
              <a:cs typeface="+mn-cs"/>
            </a:endParaRPr>
          </a:p>
          <a:p>
            <a:pPr marL="171450" indent="-171450">
              <a:buFont typeface="Arial" pitchFamily="34" charset="0"/>
              <a:buChar char="•"/>
            </a:pPr>
            <a:r>
              <a:rPr lang="vi-VN" sz="1200" b="0" i="0" u="none" strike="noStrike" kern="1200" baseline="0" dirty="0">
                <a:solidFill>
                  <a:schemeClr val="tx1"/>
                </a:solidFill>
                <a:latin typeface="+mn-lt"/>
                <a:ea typeface="+mn-ea"/>
                <a:cs typeface="+mn-cs"/>
              </a:rPr>
              <a:t>Međutim mešanjem plave</a:t>
            </a:r>
            <a:r>
              <a:rPr lang="sr-Latn-R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crvene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boje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dobijamo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magentu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koja</a:t>
            </a:r>
            <a:r>
              <a:rPr lang="en-US" sz="1200" b="0" i="0" u="none" strike="noStrike" kern="1200" baseline="0" dirty="0">
                <a:solidFill>
                  <a:schemeClr val="tx1"/>
                </a:solidFill>
                <a:latin typeface="+mn-lt"/>
                <a:ea typeface="+mn-ea"/>
                <a:cs typeface="+mn-cs"/>
              </a:rPr>
              <a:t> se ne </a:t>
            </a:r>
            <a:r>
              <a:rPr lang="en-US" sz="1200" b="0" i="0" u="none" strike="noStrike" kern="1200" baseline="0" dirty="0" err="1">
                <a:solidFill>
                  <a:schemeClr val="tx1"/>
                </a:solidFill>
                <a:latin typeface="+mn-lt"/>
                <a:ea typeface="+mn-ea"/>
                <a:cs typeface="+mn-cs"/>
              </a:rPr>
              <a:t>nalazi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spektru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slici</a:t>
            </a:r>
            <a:r>
              <a:rPr lang="en-US" sz="1200" b="0" i="0" u="none" strike="noStrike" kern="1200" baseline="0" dirty="0">
                <a:solidFill>
                  <a:schemeClr val="tx1"/>
                </a:solidFill>
                <a:latin typeface="+mn-lt"/>
                <a:ea typeface="+mn-ea"/>
                <a:cs typeface="+mn-cs"/>
              </a:rPr>
              <a:t> 35 (</a:t>
            </a:r>
            <a:r>
              <a:rPr lang="sr-Latn-RS" sz="1200" b="0" i="0" u="none" strike="noStrike" kern="1200" baseline="0" dirty="0">
                <a:solidFill>
                  <a:schemeClr val="tx1"/>
                </a:solidFill>
                <a:latin typeface="+mn-lt"/>
                <a:ea typeface="+mn-ea"/>
                <a:cs typeface="+mn-cs"/>
              </a:rPr>
              <a:t>slajd 8 </a:t>
            </a:r>
            <a:r>
              <a:rPr lang="en-US" sz="1200" b="0" i="0" u="none" strike="noStrike" kern="1200" baseline="0" dirty="0" err="1">
                <a:solidFill>
                  <a:schemeClr val="tx1"/>
                </a:solidFill>
                <a:latin typeface="+mn-lt"/>
                <a:ea typeface="+mn-ea"/>
                <a:cs typeface="+mn-cs"/>
              </a:rPr>
              <a:t>nije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svetlo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ljubičasta</a:t>
            </a:r>
            <a:r>
              <a:rPr lang="en-US" sz="1200" b="0" i="0" u="none" strike="noStrike" kern="1200" baseline="0" dirty="0">
                <a:solidFill>
                  <a:schemeClr val="tx1"/>
                </a:solidFill>
                <a:latin typeface="+mn-lt"/>
                <a:ea typeface="+mn-ea"/>
                <a:cs typeface="+mn-cs"/>
              </a:rPr>
              <a:t>). Magenta</a:t>
            </a:r>
            <a:r>
              <a:rPr lang="sr-Latn-RS" sz="1200" b="0" i="0" u="none" strike="noStrike" kern="1200" baseline="0" dirty="0">
                <a:solidFill>
                  <a:schemeClr val="tx1"/>
                </a:solidFill>
                <a:latin typeface="+mn-lt"/>
                <a:ea typeface="+mn-ea"/>
                <a:cs typeface="+mn-cs"/>
              </a:rPr>
              <a:t> </a:t>
            </a:r>
            <a:r>
              <a:rPr lang="en-US" sz="1200" b="0" i="0" u="none" strike="noStrike" kern="1200" baseline="0" dirty="0">
                <a:solidFill>
                  <a:schemeClr val="tx1"/>
                </a:solidFill>
                <a:latin typeface="+mn-lt"/>
                <a:ea typeface="+mn-ea"/>
                <a:cs typeface="+mn-cs"/>
              </a:rPr>
              <a:t>je </a:t>
            </a:r>
            <a:r>
              <a:rPr lang="en-US" sz="1200" b="0" i="0" u="none" strike="noStrike" kern="1200" baseline="0" dirty="0" err="1">
                <a:solidFill>
                  <a:schemeClr val="tx1"/>
                </a:solidFill>
                <a:latin typeface="+mn-lt"/>
                <a:ea typeface="+mn-ea"/>
                <a:cs typeface="+mn-cs"/>
              </a:rPr>
              <a:t>ekstra-spektralna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boja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koju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naš</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mozak</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interpretira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kada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vidi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mešavinu</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crvene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plave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boje</a:t>
            </a:r>
            <a:r>
              <a:rPr lang="en-US" sz="1200" b="0" i="0" u="none" strike="noStrike" kern="1200" baseline="0" dirty="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56</a:t>
            </a:fld>
            <a:endParaRPr lang="en-US"/>
          </a:p>
        </p:txBody>
      </p:sp>
    </p:spTree>
    <p:extLst>
      <p:ext uri="{BB962C8B-B14F-4D97-AF65-F5344CB8AC3E}">
        <p14:creationId xmlns:p14="http://schemas.microsoft.com/office/powerpoint/2010/main" val="36832413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CS" sz="1200" kern="1200" dirty="0">
                <a:solidFill>
                  <a:schemeClr val="tx1"/>
                </a:solidFill>
                <a:effectLst/>
                <a:latin typeface="+mn-lt"/>
                <a:ea typeface="+mn-ea"/>
                <a:cs typeface="+mn-cs"/>
              </a:rPr>
              <a:t>Prednosti:</a:t>
            </a:r>
          </a:p>
          <a:p>
            <a:pPr marL="6286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CS" sz="1200" kern="1200" dirty="0">
                <a:solidFill>
                  <a:schemeClr val="tx1"/>
                </a:solidFill>
                <a:effectLst/>
                <a:latin typeface="+mn-lt"/>
                <a:ea typeface="+mn-ea"/>
                <a:cs typeface="+mn-cs"/>
              </a:rPr>
              <a:t>Kod</a:t>
            </a:r>
            <a:r>
              <a:rPr lang="sr-Latn-CS" sz="1200" kern="1200" baseline="0" dirty="0">
                <a:solidFill>
                  <a:schemeClr val="tx1"/>
                </a:solidFill>
                <a:effectLst/>
                <a:latin typeface="+mn-lt"/>
                <a:ea typeface="+mn-ea"/>
                <a:cs typeface="+mn-cs"/>
              </a:rPr>
              <a:t> RGB modela je korisniku teško da se snađe i numerički zada neku boju</a:t>
            </a:r>
          </a:p>
          <a:p>
            <a:pPr marL="6286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CS" sz="1200" kern="1200" baseline="0" dirty="0">
                <a:solidFill>
                  <a:schemeClr val="tx1"/>
                </a:solidFill>
                <a:effectLst/>
                <a:latin typeface="+mn-lt"/>
                <a:ea typeface="+mn-ea"/>
                <a:cs typeface="+mn-cs"/>
              </a:rPr>
              <a:t>Kod HSV modela toga nema, boja se bira odmah, a podešavanjem intenziteta i osvetljenosti se dolazi do odgovarajuće nijanse</a:t>
            </a:r>
          </a:p>
          <a:p>
            <a:pPr marL="6286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CS" sz="1200" kern="1200" baseline="0" dirty="0">
                <a:solidFill>
                  <a:schemeClr val="tx1"/>
                </a:solidFill>
                <a:effectLst/>
                <a:latin typeface="+mn-lt"/>
                <a:ea typeface="+mn-ea"/>
                <a:cs typeface="+mn-cs"/>
              </a:rPr>
              <a:t>U kompjuterskoj viziji često želimo da odvojimo komponentu boje od intenziteta iz različitih razloga kao što su robustnost na promene osvetljenja i uklanjanje senki</a:t>
            </a:r>
          </a:p>
          <a:p>
            <a:pPr marL="6286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endParaRPr lang="sr-Latn-CS" sz="1200" kern="1200" baseline="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200" b="0" i="0" kern="1200" dirty="0">
                <a:solidFill>
                  <a:schemeClr val="tx1"/>
                </a:solidFill>
                <a:effectLst/>
                <a:latin typeface="+mn-lt"/>
                <a:ea typeface="+mn-ea"/>
                <a:cs typeface="+mn-cs"/>
              </a:rPr>
              <a:t> if you want to do histogram equalization of a color image, you probably want to do that only on the intensity component, and leave the color components alone. Otherwise you will get very strange colors.</a:t>
            </a:r>
            <a:endParaRPr lang="sr-Latn-C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75B7176-418D-4A0C-93BF-3175D60583F7}" type="slidenum">
              <a:rPr lang="en-US" smtClean="0"/>
              <a:t>57</a:t>
            </a:fld>
            <a:endParaRPr lang="en-US"/>
          </a:p>
        </p:txBody>
      </p:sp>
    </p:spTree>
    <p:extLst>
      <p:ext uri="{BB962C8B-B14F-4D97-AF65-F5344CB8AC3E}">
        <p14:creationId xmlns:p14="http://schemas.microsoft.com/office/powerpoint/2010/main" val="1615383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sz="1200" b="0" i="0" u="none" strike="noStrike" kern="1200" baseline="0" dirty="0">
                <a:solidFill>
                  <a:schemeClr val="tx1"/>
                </a:solidFill>
                <a:latin typeface="+mn-lt"/>
                <a:ea typeface="+mn-ea"/>
                <a:cs typeface="+mn-cs"/>
              </a:rPr>
              <a:t>Talasne dužine od kratkih 0.0001 </a:t>
            </a:r>
            <a:r>
              <a:rPr lang="sr-Latn-RS" sz="1200" b="0" i="0" u="none" strike="noStrike" kern="1200" baseline="0" dirty="0" err="1">
                <a:solidFill>
                  <a:schemeClr val="tx1"/>
                </a:solidFill>
                <a:latin typeface="+mn-lt"/>
                <a:ea typeface="+mn-ea"/>
                <a:cs typeface="+mn-cs"/>
              </a:rPr>
              <a:t>nm</a:t>
            </a:r>
            <a:r>
              <a:rPr lang="sr-Latn-RS" sz="1200" b="0" i="0" u="none" strike="noStrike" kern="1200" baseline="0" dirty="0">
                <a:solidFill>
                  <a:schemeClr val="tx1"/>
                </a:solidFill>
                <a:latin typeface="+mn-lt"/>
                <a:ea typeface="+mn-ea"/>
                <a:cs typeface="+mn-cs"/>
              </a:rPr>
              <a:t> (gama zraci) do radio talasa ogromnih talasnih dužina km koje koristimo za komunikaciju</a:t>
            </a:r>
          </a:p>
          <a:p>
            <a:pPr marL="171450" indent="-171450">
              <a:buFont typeface="Arial" pitchFamily="34" charset="0"/>
              <a:buChar char="•"/>
            </a:pPr>
            <a:r>
              <a:rPr lang="sr-Latn-RS" sz="1200" b="0" i="0" u="none" strike="noStrike" kern="1200" baseline="0" dirty="0">
                <a:solidFill>
                  <a:schemeClr val="tx1"/>
                </a:solidFill>
                <a:latin typeface="+mn-lt"/>
                <a:ea typeface="+mn-ea"/>
                <a:cs typeface="+mn-cs"/>
              </a:rPr>
              <a:t>Vidljivi </a:t>
            </a:r>
            <a:r>
              <a:rPr lang="sr-Latn-RS" sz="1200" b="0" i="0" u="none" strike="noStrike" kern="1200" baseline="0" dirty="0" err="1">
                <a:solidFill>
                  <a:schemeClr val="tx1"/>
                </a:solidFill>
                <a:latin typeface="+mn-lt"/>
                <a:ea typeface="+mn-ea"/>
                <a:cs typeface="+mn-cs"/>
              </a:rPr>
              <a:t>spektaj</a:t>
            </a:r>
            <a:r>
              <a:rPr lang="sr-Latn-RS" sz="1200" b="0" i="0" u="none" strike="noStrike" kern="1200" baseline="0" dirty="0">
                <a:solidFill>
                  <a:schemeClr val="tx1"/>
                </a:solidFill>
                <a:latin typeface="+mn-lt"/>
                <a:ea typeface="+mn-ea"/>
                <a:cs typeface="+mn-cs"/>
              </a:rPr>
              <a:t> je jako mali deo </a:t>
            </a:r>
            <a:r>
              <a:rPr lang="sr-Latn-RS" sz="1200" b="0" i="0" u="none" strike="noStrike" kern="1200" baseline="0" dirty="0" err="1">
                <a:solidFill>
                  <a:schemeClr val="tx1"/>
                </a:solidFill>
                <a:latin typeface="+mn-lt"/>
                <a:ea typeface="+mn-ea"/>
                <a:cs typeface="+mn-cs"/>
              </a:rPr>
              <a:t>spektra</a:t>
            </a:r>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75B7176-418D-4A0C-93BF-3175D60583F7}" type="slidenum">
              <a:rPr lang="en-US" smtClean="0"/>
              <a:t>5</a:t>
            </a:fld>
            <a:endParaRPr lang="en-US"/>
          </a:p>
        </p:txBody>
      </p:sp>
    </p:spTree>
    <p:extLst>
      <p:ext uri="{BB962C8B-B14F-4D97-AF65-F5344CB8AC3E}">
        <p14:creationId xmlns:p14="http://schemas.microsoft.com/office/powerpoint/2010/main" val="274638298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dirty="0"/>
              <a:t>Npr., ako se boja objekta doživljava kao zelena, to znači da je površina objekta apsorbovala fotone svih talasnih dužina, osim onih koji odgovaraju zelenoj boji</a:t>
            </a:r>
          </a:p>
          <a:p>
            <a:pPr marL="171450" indent="-171450">
              <a:buFont typeface="Arial" pitchFamily="34" charset="0"/>
              <a:buChar char="•"/>
            </a:pPr>
            <a:endParaRPr lang="sr-Latn-RS" dirty="0"/>
          </a:p>
          <a:p>
            <a:pPr marL="171450" indent="-171450">
              <a:buFont typeface="Arial" pitchFamily="34" charset="0"/>
              <a:buChar char="•"/>
            </a:pPr>
            <a:endParaRPr lang="sr-Latn-RS" dirty="0"/>
          </a:p>
          <a:p>
            <a:pPr marL="171450" indent="-171450">
              <a:buFont typeface="Arial" pitchFamily="34" charset="0"/>
              <a:buChar char="•"/>
            </a:pPr>
            <a:endParaRPr lang="sr-Latn-RS" dirty="0"/>
          </a:p>
          <a:p>
            <a:pPr marL="171450" indent="-171450">
              <a:buFont typeface="Arial" pitchFamily="34" charset="0"/>
              <a:buChar char="•"/>
            </a:pPr>
            <a:r>
              <a:rPr lang="en-US" dirty="0" err="1"/>
              <a:t>Tipičan</a:t>
            </a:r>
            <a:r>
              <a:rPr lang="en-US" dirty="0"/>
              <a:t> </a:t>
            </a:r>
            <a:r>
              <a:rPr lang="en-US" dirty="0" err="1"/>
              <a:t>predstavnik</a:t>
            </a:r>
            <a:r>
              <a:rPr lang="en-US" dirty="0"/>
              <a:t> </a:t>
            </a:r>
            <a:r>
              <a:rPr lang="en-US" dirty="0" err="1"/>
              <a:t>suptraktivnog</a:t>
            </a:r>
            <a:r>
              <a:rPr lang="en-US" dirty="0"/>
              <a:t> </a:t>
            </a:r>
            <a:r>
              <a:rPr lang="en-US" dirty="0" err="1"/>
              <a:t>modela</a:t>
            </a:r>
            <a:r>
              <a:rPr lang="en-US" dirty="0"/>
              <a:t> </a:t>
            </a:r>
            <a:r>
              <a:rPr lang="en-US" dirty="0" err="1"/>
              <a:t>boja</a:t>
            </a:r>
            <a:r>
              <a:rPr lang="en-US" dirty="0"/>
              <a:t> je CMY (cyan, magenta,</a:t>
            </a:r>
            <a:r>
              <a:rPr lang="sr-Latn-RS" dirty="0"/>
              <a:t> </a:t>
            </a:r>
            <a:r>
              <a:rPr lang="en-US" dirty="0"/>
              <a:t>yellow) </a:t>
            </a:r>
            <a:r>
              <a:rPr lang="en-US" dirty="0" err="1"/>
              <a:t>odnosno</a:t>
            </a:r>
            <a:r>
              <a:rPr lang="en-US" dirty="0"/>
              <a:t> CMYK (cyan, magenta, yellow, key (black)), </a:t>
            </a:r>
            <a:r>
              <a:rPr lang="en-US" dirty="0" err="1"/>
              <a:t>tj</a:t>
            </a:r>
            <a:r>
              <a:rPr lang="en-US" dirty="0"/>
              <a:t>. Model</a:t>
            </a:r>
            <a:r>
              <a:rPr lang="sr-Latn-RS" dirty="0"/>
              <a:t> </a:t>
            </a:r>
            <a:r>
              <a:rPr lang="en-US" dirty="0" err="1"/>
              <a:t>koji</a:t>
            </a:r>
            <a:r>
              <a:rPr lang="en-US" dirty="0"/>
              <a:t> </a:t>
            </a:r>
            <a:r>
              <a:rPr lang="en-US" dirty="0" err="1"/>
              <a:t>koristi</a:t>
            </a:r>
            <a:r>
              <a:rPr lang="en-US" dirty="0"/>
              <a:t> </a:t>
            </a:r>
            <a:r>
              <a:rPr lang="en-US" dirty="0" err="1"/>
              <a:t>tirkiznu</a:t>
            </a:r>
            <a:r>
              <a:rPr lang="en-US" dirty="0"/>
              <a:t>, </a:t>
            </a:r>
            <a:r>
              <a:rPr lang="en-US" dirty="0" err="1"/>
              <a:t>ciklama</a:t>
            </a:r>
            <a:r>
              <a:rPr lang="en-US" dirty="0"/>
              <a:t>, </a:t>
            </a:r>
            <a:r>
              <a:rPr lang="en-US" dirty="0" err="1"/>
              <a:t>ţutu</a:t>
            </a:r>
            <a:r>
              <a:rPr lang="en-US" dirty="0"/>
              <a:t> </a:t>
            </a:r>
            <a:r>
              <a:rPr lang="en-US" dirty="0" err="1"/>
              <a:t>i</a:t>
            </a:r>
            <a:r>
              <a:rPr lang="en-US" dirty="0"/>
              <a:t> </a:t>
            </a:r>
            <a:r>
              <a:rPr lang="en-US" dirty="0" err="1"/>
              <a:t>crnu</a:t>
            </a:r>
            <a:r>
              <a:rPr lang="en-US" dirty="0"/>
              <a:t> </a:t>
            </a:r>
            <a:r>
              <a:rPr lang="en-US" dirty="0" err="1"/>
              <a:t>boju</a:t>
            </a:r>
            <a:r>
              <a:rPr lang="en-US" dirty="0"/>
              <a:t>. </a:t>
            </a:r>
            <a:endParaRPr lang="sr-Latn-RS" dirty="0"/>
          </a:p>
          <a:p>
            <a:pPr marL="171450" indent="-171450">
              <a:buFont typeface="Arial" pitchFamily="34" charset="0"/>
              <a:buChar char="•"/>
            </a:pPr>
            <a:r>
              <a:rPr lang="en-US" dirty="0" err="1"/>
              <a:t>Ovaj</a:t>
            </a:r>
            <a:r>
              <a:rPr lang="en-US" dirty="0"/>
              <a:t> model se </a:t>
            </a:r>
            <a:r>
              <a:rPr lang="en-US" dirty="0" err="1"/>
              <a:t>najčešće</a:t>
            </a:r>
            <a:r>
              <a:rPr lang="sr-Latn-RS" dirty="0"/>
              <a:t> </a:t>
            </a:r>
            <a:r>
              <a:rPr lang="en-US" dirty="0" err="1"/>
              <a:t>koristi</a:t>
            </a:r>
            <a:r>
              <a:rPr lang="en-US" dirty="0"/>
              <a:t> u </a:t>
            </a:r>
            <a:r>
              <a:rPr lang="en-US" dirty="0" err="1"/>
              <a:t>štampanju</a:t>
            </a:r>
            <a:r>
              <a:rPr lang="en-US" dirty="0"/>
              <a:t>, </a:t>
            </a:r>
            <a:r>
              <a:rPr lang="en-US" dirty="0" err="1"/>
              <a:t>tako</a:t>
            </a:r>
            <a:r>
              <a:rPr lang="en-US" dirty="0"/>
              <a:t> </a:t>
            </a:r>
            <a:r>
              <a:rPr lang="en-US" dirty="0" err="1"/>
              <a:t>što</a:t>
            </a:r>
            <a:r>
              <a:rPr lang="en-US" dirty="0"/>
              <a:t> se </a:t>
            </a:r>
            <a:r>
              <a:rPr lang="en-US" dirty="0" err="1"/>
              <a:t>više</a:t>
            </a:r>
            <a:r>
              <a:rPr lang="en-US" dirty="0"/>
              <a:t> </a:t>
            </a:r>
            <a:r>
              <a:rPr lang="en-US" dirty="0" err="1"/>
              <a:t>slojeva</a:t>
            </a:r>
            <a:r>
              <a:rPr lang="en-US" dirty="0"/>
              <a:t> </a:t>
            </a:r>
            <a:r>
              <a:rPr lang="en-US" dirty="0" err="1"/>
              <a:t>boje</a:t>
            </a:r>
            <a:r>
              <a:rPr lang="en-US" dirty="0"/>
              <a:t> </a:t>
            </a:r>
            <a:r>
              <a:rPr lang="en-US" dirty="0" err="1"/>
              <a:t>nanosi</a:t>
            </a:r>
            <a:r>
              <a:rPr lang="en-US" dirty="0"/>
              <a:t> </a:t>
            </a:r>
            <a:r>
              <a:rPr lang="en-US" dirty="0" err="1"/>
              <a:t>na</a:t>
            </a:r>
            <a:r>
              <a:rPr lang="en-US" dirty="0"/>
              <a:t> </a:t>
            </a:r>
            <a:r>
              <a:rPr lang="en-US" dirty="0" err="1"/>
              <a:t>beli</a:t>
            </a:r>
            <a:r>
              <a:rPr lang="en-US" dirty="0"/>
              <a:t> </a:t>
            </a:r>
            <a:r>
              <a:rPr lang="en-US" dirty="0" err="1"/>
              <a:t>papir</a:t>
            </a:r>
            <a:r>
              <a:rPr lang="en-US" dirty="0"/>
              <a:t> </a:t>
            </a:r>
            <a:r>
              <a:rPr lang="en-US" dirty="0" err="1"/>
              <a:t>čime</a:t>
            </a:r>
            <a:r>
              <a:rPr lang="sr-Latn-RS" dirty="0"/>
              <a:t> </a:t>
            </a:r>
            <a:r>
              <a:rPr lang="en-US" dirty="0"/>
              <a:t>se </a:t>
            </a:r>
            <a:r>
              <a:rPr lang="en-US" dirty="0" err="1"/>
              <a:t>ostvaruje</a:t>
            </a:r>
            <a:r>
              <a:rPr lang="en-US" dirty="0"/>
              <a:t> </a:t>
            </a:r>
            <a:r>
              <a:rPr lang="en-US" dirty="0" err="1"/>
              <a:t>otisak</a:t>
            </a:r>
            <a:r>
              <a:rPr lang="en-US" dirty="0"/>
              <a:t> </a:t>
            </a:r>
            <a:r>
              <a:rPr lang="en-US" dirty="0" err="1"/>
              <a:t>ţeljene</a:t>
            </a:r>
            <a:r>
              <a:rPr lang="en-US" dirty="0"/>
              <a:t> </a:t>
            </a:r>
            <a:r>
              <a:rPr lang="en-US" dirty="0" err="1"/>
              <a:t>boje</a:t>
            </a:r>
            <a:r>
              <a:rPr lang="en-US" dirty="0"/>
              <a:t>. </a:t>
            </a:r>
            <a:endParaRPr lang="sr-Latn-RS" dirty="0"/>
          </a:p>
          <a:p>
            <a:pPr marL="171450" indent="-171450">
              <a:buFont typeface="Arial" pitchFamily="34" charset="0"/>
              <a:buChar char="•"/>
            </a:pPr>
            <a:r>
              <a:rPr lang="en-US" dirty="0" err="1"/>
              <a:t>Kod</a:t>
            </a:r>
            <a:r>
              <a:rPr lang="en-US" dirty="0"/>
              <a:t> CMY </a:t>
            </a:r>
            <a:r>
              <a:rPr lang="en-US" dirty="0" err="1"/>
              <a:t>modela</a:t>
            </a:r>
            <a:r>
              <a:rPr lang="en-US" dirty="0"/>
              <a:t> </a:t>
            </a:r>
            <a:r>
              <a:rPr lang="en-US" dirty="0" err="1"/>
              <a:t>dolazi</a:t>
            </a:r>
            <a:r>
              <a:rPr lang="en-US" dirty="0"/>
              <a:t> do </a:t>
            </a:r>
            <a:r>
              <a:rPr lang="en-US" dirty="0" err="1"/>
              <a:t>problema</a:t>
            </a:r>
            <a:r>
              <a:rPr lang="sr-Latn-RS" dirty="0"/>
              <a:t> </a:t>
            </a:r>
            <a:r>
              <a:rPr lang="en-US" dirty="0" err="1"/>
              <a:t>prilikom</a:t>
            </a:r>
            <a:r>
              <a:rPr lang="en-US" dirty="0"/>
              <a:t> </a:t>
            </a:r>
            <a:r>
              <a:rPr lang="en-US" dirty="0" err="1"/>
              <a:t>mešanja</a:t>
            </a:r>
            <a:r>
              <a:rPr lang="en-US" dirty="0"/>
              <a:t> </a:t>
            </a:r>
            <a:r>
              <a:rPr lang="en-US" dirty="0" err="1"/>
              <a:t>njegovih</a:t>
            </a:r>
            <a:r>
              <a:rPr lang="en-US" dirty="0"/>
              <a:t> </a:t>
            </a:r>
            <a:r>
              <a:rPr lang="en-US" dirty="0" err="1"/>
              <a:t>osnovih</a:t>
            </a:r>
            <a:r>
              <a:rPr lang="en-US" dirty="0"/>
              <a:t> </a:t>
            </a:r>
            <a:r>
              <a:rPr lang="en-US" dirty="0" err="1"/>
              <a:t>boja</a:t>
            </a:r>
            <a:r>
              <a:rPr lang="en-US" dirty="0"/>
              <a:t> </a:t>
            </a:r>
            <a:r>
              <a:rPr lang="en-US" dirty="0" err="1"/>
              <a:t>jer</a:t>
            </a:r>
            <a:r>
              <a:rPr lang="en-US" dirty="0"/>
              <a:t> se </a:t>
            </a:r>
            <a:r>
              <a:rPr lang="en-US" dirty="0" err="1"/>
              <a:t>kao</a:t>
            </a:r>
            <a:r>
              <a:rPr lang="en-US" dirty="0"/>
              <a:t> </a:t>
            </a:r>
            <a:r>
              <a:rPr lang="en-US" dirty="0" err="1"/>
              <a:t>krajnji</a:t>
            </a:r>
            <a:r>
              <a:rPr lang="en-US" dirty="0"/>
              <a:t> </a:t>
            </a:r>
            <a:r>
              <a:rPr lang="en-US" dirty="0" err="1"/>
              <a:t>rezultat</a:t>
            </a:r>
            <a:r>
              <a:rPr lang="en-US" dirty="0"/>
              <a:t> u </a:t>
            </a:r>
            <a:r>
              <a:rPr lang="en-US" dirty="0" err="1"/>
              <a:t>praksi</a:t>
            </a:r>
            <a:r>
              <a:rPr lang="sr-Latn-RS" dirty="0"/>
              <a:t> </a:t>
            </a:r>
            <a:r>
              <a:rPr lang="en-US" dirty="0"/>
              <a:t>ne </a:t>
            </a:r>
            <a:r>
              <a:rPr lang="en-US" dirty="0" err="1"/>
              <a:t>dobija</a:t>
            </a:r>
            <a:r>
              <a:rPr lang="en-US" dirty="0"/>
              <a:t> </a:t>
            </a:r>
            <a:r>
              <a:rPr lang="en-US" dirty="0" err="1"/>
              <a:t>zadovoljavajuća</a:t>
            </a:r>
            <a:r>
              <a:rPr lang="en-US" dirty="0"/>
              <a:t> </a:t>
            </a:r>
            <a:r>
              <a:rPr lang="en-US" dirty="0" err="1"/>
              <a:t>nijansa</a:t>
            </a:r>
            <a:r>
              <a:rPr lang="en-US" dirty="0"/>
              <a:t> </a:t>
            </a:r>
            <a:r>
              <a:rPr lang="en-US" dirty="0" err="1"/>
              <a:t>crne</a:t>
            </a:r>
            <a:r>
              <a:rPr lang="en-US" dirty="0"/>
              <a:t> </a:t>
            </a:r>
            <a:r>
              <a:rPr lang="en-US" dirty="0" err="1"/>
              <a:t>boje</a:t>
            </a:r>
            <a:r>
              <a:rPr lang="en-US" dirty="0"/>
              <a:t>. </a:t>
            </a:r>
            <a:r>
              <a:rPr lang="en-US" dirty="0" err="1"/>
              <a:t>Iz</a:t>
            </a:r>
            <a:r>
              <a:rPr lang="en-US" dirty="0"/>
              <a:t> toga </a:t>
            </a:r>
            <a:r>
              <a:rPr lang="en-US" dirty="0" err="1"/>
              <a:t>razloga</a:t>
            </a:r>
            <a:r>
              <a:rPr lang="en-US" dirty="0"/>
              <a:t> </a:t>
            </a:r>
            <a:r>
              <a:rPr lang="en-US" dirty="0" err="1"/>
              <a:t>uveden</a:t>
            </a:r>
            <a:r>
              <a:rPr lang="en-US" dirty="0"/>
              <a:t> je</a:t>
            </a:r>
            <a:r>
              <a:rPr lang="sr-Latn-RS" dirty="0"/>
              <a:t> </a:t>
            </a:r>
            <a:r>
              <a:rPr lang="en-US" dirty="0"/>
              <a:t>CMYK model </a:t>
            </a:r>
            <a:r>
              <a:rPr lang="en-US" dirty="0" err="1"/>
              <a:t>koji</a:t>
            </a:r>
            <a:r>
              <a:rPr lang="en-US" dirty="0"/>
              <a:t> </a:t>
            </a:r>
            <a:r>
              <a:rPr lang="en-US" dirty="0" err="1"/>
              <a:t>uvodi</a:t>
            </a:r>
            <a:r>
              <a:rPr lang="en-US" dirty="0"/>
              <a:t> </a:t>
            </a:r>
            <a:r>
              <a:rPr lang="en-US" dirty="0" err="1"/>
              <a:t>korekciju</a:t>
            </a:r>
            <a:r>
              <a:rPr lang="en-US" dirty="0"/>
              <a:t> </a:t>
            </a:r>
            <a:r>
              <a:rPr lang="en-US" dirty="0" err="1"/>
              <a:t>i</a:t>
            </a:r>
            <a:r>
              <a:rPr lang="en-US" dirty="0"/>
              <a:t> </a:t>
            </a:r>
            <a:r>
              <a:rPr lang="en-US" dirty="0" err="1"/>
              <a:t>dodatak</a:t>
            </a:r>
            <a:r>
              <a:rPr lang="en-US" dirty="0"/>
              <a:t> </a:t>
            </a:r>
            <a:r>
              <a:rPr lang="en-US" dirty="0" err="1"/>
              <a:t>crne</a:t>
            </a:r>
            <a:r>
              <a:rPr lang="en-US" dirty="0"/>
              <a:t> </a:t>
            </a:r>
            <a:r>
              <a:rPr lang="en-US" dirty="0" err="1"/>
              <a:t>boje</a:t>
            </a:r>
            <a:r>
              <a:rPr lang="en-US" dirty="0"/>
              <a:t>.</a:t>
            </a:r>
          </a:p>
        </p:txBody>
      </p:sp>
      <p:sp>
        <p:nvSpPr>
          <p:cNvPr id="4" name="Slide Number Placeholder 3"/>
          <p:cNvSpPr>
            <a:spLocks noGrp="1"/>
          </p:cNvSpPr>
          <p:nvPr>
            <p:ph type="sldNum" sz="quarter" idx="10"/>
          </p:nvPr>
        </p:nvSpPr>
        <p:spPr/>
        <p:txBody>
          <a:bodyPr/>
          <a:lstStyle/>
          <a:p>
            <a:fld id="{C75B7176-418D-4A0C-93BF-3175D60583F7}" type="slidenum">
              <a:rPr lang="en-US" smtClean="0"/>
              <a:t>58</a:t>
            </a:fld>
            <a:endParaRPr lang="en-US"/>
          </a:p>
        </p:txBody>
      </p:sp>
    </p:spTree>
    <p:extLst>
      <p:ext uri="{BB962C8B-B14F-4D97-AF65-F5344CB8AC3E}">
        <p14:creationId xmlns:p14="http://schemas.microsoft.com/office/powerpoint/2010/main" val="12080148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endParaRPr lang="sr-Latn-RS" sz="1200" b="0" i="0" u="none" strike="noStrike" kern="1200" baseline="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59</a:t>
            </a:fld>
            <a:endParaRPr lang="en-US"/>
          </a:p>
        </p:txBody>
      </p:sp>
    </p:spTree>
    <p:extLst>
      <p:ext uri="{BB962C8B-B14F-4D97-AF65-F5344CB8AC3E}">
        <p14:creationId xmlns:p14="http://schemas.microsoft.com/office/powerpoint/2010/main" val="32885288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60</a:t>
            </a:fld>
            <a:endParaRPr lang="en-US"/>
          </a:p>
        </p:txBody>
      </p:sp>
    </p:spTree>
    <p:extLst>
      <p:ext uri="{BB962C8B-B14F-4D97-AF65-F5344CB8AC3E}">
        <p14:creationId xmlns:p14="http://schemas.microsoft.com/office/powerpoint/2010/main" val="69234496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171450" indent="-171450">
                  <a:buFont typeface="Arial" pitchFamily="34" charset="0"/>
                  <a:buChar char="•"/>
                </a:pPr>
                <a:r>
                  <a:rPr lang="en-US" dirty="0"/>
                  <a:t>Ovo </a:t>
                </a:r>
                <a:r>
                  <a:rPr lang="en-US" dirty="0" err="1"/>
                  <a:t>nije</a:t>
                </a:r>
                <a:r>
                  <a:rPr lang="en-US" dirty="0"/>
                  <a:t> </a:t>
                </a:r>
                <a:r>
                  <a:rPr lang="en-US" dirty="0" err="1"/>
                  <a:t>velika</a:t>
                </a:r>
                <a:r>
                  <a:rPr lang="en-US" dirty="0"/>
                  <a:t> re</a:t>
                </a:r>
                <a:r>
                  <a:rPr lang="sr-Latn-RS" dirty="0"/>
                  <a:t>z</a:t>
                </a:r>
                <a:r>
                  <a:rPr lang="en-US" dirty="0" err="1"/>
                  <a:t>olucija</a:t>
                </a:r>
                <a:r>
                  <a:rPr lang="en-US" dirty="0"/>
                  <a:t>, </a:t>
                </a:r>
                <a:r>
                  <a:rPr lang="en-US" dirty="0" err="1"/>
                  <a:t>prili</a:t>
                </a:r>
                <a:r>
                  <a:rPr lang="sr-Latn-RS" dirty="0"/>
                  <a:t>čno</a:t>
                </a:r>
                <a:r>
                  <a:rPr lang="sr-Latn-RS" baseline="0" dirty="0"/>
                  <a:t> je standardna</a:t>
                </a:r>
              </a:p>
              <a:p>
                <a:pPr marL="171450" indent="-171450">
                  <a:buFont typeface="Arial" pitchFamily="34" charset="0"/>
                  <a:buChar char="•"/>
                </a:pPr>
                <a:r>
                  <a:rPr lang="sr-Latn-RS" baseline="0" dirty="0"/>
                  <a:t>Nekada, ljudi umesto terminologije </a:t>
                </a:r>
                <a14:m>
                  <m:oMath xmlns:m="http://schemas.openxmlformats.org/officeDocument/2006/math">
                    <m:r>
                      <a:rPr lang="sr-Latn-RS" b="0" i="1" baseline="0" smtClean="0">
                        <a:latin typeface="Cambria Math"/>
                      </a:rPr>
                      <m:t>3</m:t>
                    </m:r>
                    <m:r>
                      <a:rPr lang="en-US" b="0" i="1" baseline="0" smtClean="0">
                        <a:latin typeface="Cambria Math"/>
                      </a:rPr>
                      <m:t>×8</m:t>
                    </m:r>
                  </m:oMath>
                </a14:m>
                <a:r>
                  <a:rPr lang="en-US" dirty="0"/>
                  <a:t> </a:t>
                </a:r>
                <a:r>
                  <a:rPr lang="en-US" dirty="0" err="1"/>
                  <a:t>bitova</a:t>
                </a:r>
                <a:r>
                  <a:rPr lang="en-US" dirty="0"/>
                  <a:t> </a:t>
                </a:r>
                <a:r>
                  <a:rPr lang="en-US" dirty="0" err="1"/>
                  <a:t>koriste</a:t>
                </a:r>
                <a:r>
                  <a:rPr lang="en-US" dirty="0"/>
                  <a:t> 24 bits (</a:t>
                </a:r>
                <a:r>
                  <a:rPr lang="en-US" dirty="0" err="1"/>
                  <a:t>za</a:t>
                </a:r>
                <a:r>
                  <a:rPr lang="en-US" baseline="0" dirty="0"/>
                  <a:t> </a:t>
                </a:r>
                <a:r>
                  <a:rPr lang="en-US" baseline="0" dirty="0" err="1"/>
                  <a:t>reprezentaciju</a:t>
                </a:r>
                <a:r>
                  <a:rPr lang="en-US" baseline="0" dirty="0"/>
                  <a:t> </a:t>
                </a:r>
                <a:r>
                  <a:rPr lang="en-US" baseline="0" dirty="0" err="1"/>
                  <a:t>jednog</a:t>
                </a:r>
                <a:r>
                  <a:rPr lang="en-US" baseline="0" dirty="0"/>
                  <a:t> </a:t>
                </a:r>
                <a:r>
                  <a:rPr lang="en-US" baseline="0" dirty="0" err="1"/>
                  <a:t>piksela</a:t>
                </a:r>
                <a:r>
                  <a:rPr lang="en-US" dirty="0"/>
                  <a:t>)</a:t>
                </a:r>
              </a:p>
            </p:txBody>
          </p:sp>
        </mc:Choice>
        <mc:Fallback xmlns="">
          <p:sp>
            <p:nvSpPr>
              <p:cNvPr id="3" name="Notes Placeholder 2"/>
              <p:cNvSpPr>
                <a:spLocks noGrp="1"/>
              </p:cNvSpPr>
              <p:nvPr>
                <p:ph type="body" idx="1"/>
              </p:nvPr>
            </p:nvSpPr>
            <p:spPr/>
            <p:txBody>
              <a:bodyPr/>
              <a:lstStyle/>
              <a:p>
                <a:pPr marL="171450" indent="-171450">
                  <a:buFont typeface="Arial" pitchFamily="34" charset="0"/>
                  <a:buChar char="•"/>
                </a:pPr>
                <a:r>
                  <a:rPr lang="en-US" dirty="0" smtClean="0"/>
                  <a:t>Ovo </a:t>
                </a:r>
                <a:r>
                  <a:rPr lang="en-US" dirty="0" err="1" smtClean="0"/>
                  <a:t>nije</a:t>
                </a:r>
                <a:r>
                  <a:rPr lang="en-US" dirty="0" smtClean="0"/>
                  <a:t> </a:t>
                </a:r>
                <a:r>
                  <a:rPr lang="en-US" dirty="0" err="1" smtClean="0"/>
                  <a:t>velika</a:t>
                </a:r>
                <a:r>
                  <a:rPr lang="en-US" dirty="0" smtClean="0"/>
                  <a:t> re</a:t>
                </a:r>
                <a:r>
                  <a:rPr lang="sr-Latn-RS" dirty="0" smtClean="0"/>
                  <a:t>z</a:t>
                </a:r>
                <a:r>
                  <a:rPr lang="en-US" dirty="0" err="1" smtClean="0"/>
                  <a:t>olucija</a:t>
                </a:r>
                <a:r>
                  <a:rPr lang="en-US" dirty="0" smtClean="0"/>
                  <a:t>, </a:t>
                </a:r>
                <a:r>
                  <a:rPr lang="en-US" dirty="0" err="1" smtClean="0"/>
                  <a:t>prili</a:t>
                </a:r>
                <a:r>
                  <a:rPr lang="sr-Latn-RS" dirty="0" smtClean="0"/>
                  <a:t>čno</a:t>
                </a:r>
                <a:r>
                  <a:rPr lang="sr-Latn-RS" baseline="0" dirty="0" smtClean="0"/>
                  <a:t> je standardna</a:t>
                </a:r>
              </a:p>
              <a:p>
                <a:pPr marL="171450" indent="-171450">
                  <a:buFont typeface="Arial" pitchFamily="34" charset="0"/>
                  <a:buChar char="•"/>
                </a:pPr>
                <a:r>
                  <a:rPr lang="sr-Latn-RS" baseline="0" dirty="0" smtClean="0"/>
                  <a:t>Nekada, ljudi umesto terminologije </a:t>
                </a:r>
                <a:r>
                  <a:rPr lang="sr-Latn-RS" b="0" i="0" baseline="0" smtClean="0">
                    <a:latin typeface="Cambria Math"/>
                  </a:rPr>
                  <a:t>3</a:t>
                </a:r>
                <a:r>
                  <a:rPr lang="en-US" b="0" i="0" baseline="0" smtClean="0">
                    <a:latin typeface="Cambria Math"/>
                  </a:rPr>
                  <a:t>×8</a:t>
                </a:r>
                <a:r>
                  <a:rPr lang="en-US" dirty="0" smtClean="0"/>
                  <a:t> </a:t>
                </a:r>
                <a:r>
                  <a:rPr lang="en-US" dirty="0" err="1" smtClean="0"/>
                  <a:t>bitova</a:t>
                </a:r>
                <a:r>
                  <a:rPr lang="en-US" dirty="0" smtClean="0"/>
                  <a:t> </a:t>
                </a:r>
                <a:r>
                  <a:rPr lang="en-US" dirty="0" err="1" smtClean="0"/>
                  <a:t>koriste</a:t>
                </a:r>
                <a:r>
                  <a:rPr lang="en-US" dirty="0" smtClean="0"/>
                  <a:t> 24 bits (</a:t>
                </a:r>
                <a:r>
                  <a:rPr lang="en-US" dirty="0" err="1" smtClean="0"/>
                  <a:t>za</a:t>
                </a:r>
                <a:r>
                  <a:rPr lang="en-US" baseline="0" dirty="0" smtClean="0"/>
                  <a:t> </a:t>
                </a:r>
                <a:r>
                  <a:rPr lang="en-US" baseline="0" dirty="0" err="1" smtClean="0"/>
                  <a:t>reprezentaciju</a:t>
                </a:r>
                <a:r>
                  <a:rPr lang="en-US" baseline="0" dirty="0" smtClean="0"/>
                  <a:t> </a:t>
                </a:r>
                <a:r>
                  <a:rPr lang="en-US" baseline="0" dirty="0" err="1" smtClean="0"/>
                  <a:t>jednog</a:t>
                </a:r>
                <a:r>
                  <a:rPr lang="en-US" baseline="0" dirty="0" smtClean="0"/>
                  <a:t> </a:t>
                </a:r>
                <a:r>
                  <a:rPr lang="en-US" baseline="0" dirty="0" err="1" smtClean="0"/>
                  <a:t>piksela</a:t>
                </a:r>
                <a:r>
                  <a:rPr lang="en-US" dirty="0" smtClean="0"/>
                  <a:t>)</a:t>
                </a:r>
                <a:endParaRPr lang="en-US" dirty="0"/>
              </a:p>
            </p:txBody>
          </p:sp>
        </mc:Fallback>
      </mc:AlternateContent>
      <p:sp>
        <p:nvSpPr>
          <p:cNvPr id="4" name="Slide Number Placeholder 3"/>
          <p:cNvSpPr>
            <a:spLocks noGrp="1"/>
          </p:cNvSpPr>
          <p:nvPr>
            <p:ph type="sldNum" sz="quarter" idx="10"/>
          </p:nvPr>
        </p:nvSpPr>
        <p:spPr/>
        <p:txBody>
          <a:bodyPr/>
          <a:lstStyle/>
          <a:p>
            <a:fld id="{C75B7176-418D-4A0C-93BF-3175D60583F7}" type="slidenum">
              <a:rPr lang="en-US" smtClean="0"/>
              <a:t>61</a:t>
            </a:fld>
            <a:endParaRPr lang="en-US"/>
          </a:p>
        </p:txBody>
      </p:sp>
    </p:spTree>
    <p:extLst>
      <p:ext uri="{BB962C8B-B14F-4D97-AF65-F5344CB8AC3E}">
        <p14:creationId xmlns:p14="http://schemas.microsoft.com/office/powerpoint/2010/main" val="103836341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dirty="0"/>
              <a:t>Ljudi će bolje primećivati objekte neobičnih obja od drugih objekata</a:t>
            </a:r>
          </a:p>
          <a:p>
            <a:pPr marL="1714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dirty="0"/>
              <a:t>Obojiti normalnu scenu da odgovara ljudskoj osetljivosti na boje</a:t>
            </a:r>
          </a:p>
          <a:p>
            <a:pPr marL="628650" lvl="1" indent="-171450">
              <a:buFont typeface="Arial" pitchFamily="34" charset="0"/>
              <a:buChar char="•"/>
            </a:pPr>
            <a:r>
              <a:rPr lang="sr-Latn-RS" dirty="0"/>
              <a:t>Odgovor rods i cones na intenzitet u retini je najveći na zeleni</a:t>
            </a:r>
            <a:r>
              <a:rPr lang="sr-Latn-RS" baseline="0" dirty="0"/>
              <a:t> spektar i želimo da na to odgovorimo</a:t>
            </a:r>
          </a:p>
          <a:p>
            <a:pPr marL="171450" marR="0" lvl="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dirty="0"/>
              <a:t>Eksploatacija na osetljivost u kontrastu</a:t>
            </a:r>
          </a:p>
          <a:p>
            <a:pPr marL="628650" lvl="1" indent="-171450">
              <a:buFont typeface="Arial" pitchFamily="34" charset="0"/>
              <a:buChar char="•"/>
            </a:pPr>
            <a:r>
              <a:rPr lang="sr-Latn-RS" dirty="0"/>
              <a:t>Mapiramo normalne boje objekta sa finim detaljima na nijanse plave</a:t>
            </a:r>
            <a:endParaRPr lang="en-US" dirty="0"/>
          </a:p>
          <a:p>
            <a:pPr marL="171450" lvl="0" indent="-171450">
              <a:buFont typeface="Arial" pitchFamily="34" charset="0"/>
              <a:buChar char="•"/>
            </a:pPr>
            <a:r>
              <a:rPr lang="sr-Latn-RS" dirty="0"/>
              <a:t>Proizvodnja reprezentacije scene u prirodnim bojama</a:t>
            </a:r>
            <a:endParaRPr lang="en-US" dirty="0"/>
          </a:p>
          <a:p>
            <a:pPr marL="628650" lvl="1" indent="-171450">
              <a:buFont typeface="Arial" pitchFamily="34" charset="0"/>
              <a:buChar char="•"/>
            </a:pPr>
            <a:r>
              <a:rPr lang="sr-Latn-RS" dirty="0"/>
              <a:t>Slike koje nisu formirane u vidljivom delu </a:t>
            </a:r>
            <a:r>
              <a:rPr lang="sr-Latn-RS" dirty="0" err="1"/>
              <a:t>spektra</a:t>
            </a:r>
            <a:r>
              <a:rPr lang="sr-Latn-RS" dirty="0"/>
              <a:t> (npr. infracrveno i ultravioletno zračenje)</a:t>
            </a:r>
            <a:endParaRPr lang="en-US" dirty="0"/>
          </a:p>
          <a:p>
            <a:pPr marL="171450" lvl="0" indent="-171450">
              <a:buFont typeface="Arial" pitchFamily="34" charset="0"/>
              <a:buChar char="•"/>
            </a:pPr>
            <a:r>
              <a:rPr lang="sr-Latn-RS" dirty="0" err="1"/>
              <a:t>Kolorizacija</a:t>
            </a:r>
            <a:r>
              <a:rPr lang="sr-Latn-RS" dirty="0"/>
              <a:t> crno-belih slika i videa</a:t>
            </a:r>
            <a:endParaRPr lang="en-US" dirty="0"/>
          </a:p>
          <a:p>
            <a:pPr marL="628650" lvl="1" indent="-171450">
              <a:buFont typeface="Arial" pitchFamily="34" charset="0"/>
              <a:buChar char="•"/>
            </a:pPr>
            <a:r>
              <a:rPr lang="sr-Latn-RS" dirty="0"/>
              <a:t>Ideja je da se reprodukuju stvarne boje u situacijama kada smo mogli da snimamo samo crno-bele slike</a:t>
            </a:r>
          </a:p>
          <a:p>
            <a:pPr marL="171450" lvl="0" indent="-171450">
              <a:buFont typeface="Arial" pitchFamily="34" charset="0"/>
              <a:buChar char="•"/>
            </a:pPr>
            <a:r>
              <a:rPr lang="sr-Latn-RS" dirty="0"/>
              <a:t>Boje su važne jer ljudsko oko može da razlikuje mnogo više nijansi boja u odnosu na nijanse sive</a:t>
            </a:r>
          </a:p>
          <a:p>
            <a:pPr marL="628650" lvl="1" indent="-171450">
              <a:buFont typeface="Arial" pitchFamily="34" charset="0"/>
              <a:buChar char="•"/>
            </a:pP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62</a:t>
            </a:fld>
            <a:endParaRPr lang="en-US"/>
          </a:p>
        </p:txBody>
      </p:sp>
    </p:spTree>
    <p:extLst>
      <p:ext uri="{BB962C8B-B14F-4D97-AF65-F5344CB8AC3E}">
        <p14:creationId xmlns:p14="http://schemas.microsoft.com/office/powerpoint/2010/main" val="3982480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itchFamily="34" charset="0"/>
              <a:buChar char="•"/>
            </a:pPr>
            <a:r>
              <a:rPr lang="sr-Latn-RS" baseline="0" dirty="0"/>
              <a:t>Sateliti prikupljaju i informacije koje su izvan percepcije našeg oka</a:t>
            </a:r>
          </a:p>
        </p:txBody>
      </p:sp>
      <p:sp>
        <p:nvSpPr>
          <p:cNvPr id="4" name="Slide Number Placeholder 3"/>
          <p:cNvSpPr>
            <a:spLocks noGrp="1"/>
          </p:cNvSpPr>
          <p:nvPr>
            <p:ph type="sldNum" sz="quarter" idx="10"/>
          </p:nvPr>
        </p:nvSpPr>
        <p:spPr/>
        <p:txBody>
          <a:bodyPr/>
          <a:lstStyle/>
          <a:p>
            <a:fld id="{C75B7176-418D-4A0C-93BF-3175D60583F7}" type="slidenum">
              <a:rPr lang="en-US" smtClean="0"/>
              <a:t>63</a:t>
            </a:fld>
            <a:endParaRPr lang="en-US"/>
          </a:p>
        </p:txBody>
      </p:sp>
    </p:spTree>
    <p:extLst>
      <p:ext uri="{BB962C8B-B14F-4D97-AF65-F5344CB8AC3E}">
        <p14:creationId xmlns:p14="http://schemas.microsoft.com/office/powerpoint/2010/main" val="374275572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64</a:t>
            </a:fld>
            <a:endParaRPr lang="en-US"/>
          </a:p>
        </p:txBody>
      </p:sp>
    </p:spTree>
    <p:extLst>
      <p:ext uri="{BB962C8B-B14F-4D97-AF65-F5344CB8AC3E}">
        <p14:creationId xmlns:p14="http://schemas.microsoft.com/office/powerpoint/2010/main" val="176722983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66</a:t>
            </a:fld>
            <a:endParaRPr lang="en-US"/>
          </a:p>
        </p:txBody>
      </p:sp>
    </p:spTree>
    <p:extLst>
      <p:ext uri="{BB962C8B-B14F-4D97-AF65-F5344CB8AC3E}">
        <p14:creationId xmlns:p14="http://schemas.microsoft.com/office/powerpoint/2010/main" val="354556599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dirty="0"/>
              <a:t>Slika</a:t>
            </a:r>
            <a:r>
              <a:rPr lang="sr-Latn-RS" baseline="0" dirty="0"/>
              <a:t> 4 x 2.6 metara, smatra se jednom od 5 najlepših iz njegove karijere</a:t>
            </a: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67</a:t>
            </a:fld>
            <a:endParaRPr lang="en-US"/>
          </a:p>
        </p:txBody>
      </p:sp>
    </p:spTree>
    <p:extLst>
      <p:ext uri="{BB962C8B-B14F-4D97-AF65-F5344CB8AC3E}">
        <p14:creationId xmlns:p14="http://schemas.microsoft.com/office/powerpoint/2010/main" val="333707017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dirty="0"/>
              <a:t>Maksimalne vrednosti</a:t>
            </a:r>
            <a:r>
              <a:rPr lang="sr-Latn-RS" baseline="0" dirty="0"/>
              <a:t> korelacije su prikazane na slici</a:t>
            </a:r>
            <a:endParaRPr lang="en-US" baseline="0" dirty="0"/>
          </a:p>
          <a:p>
            <a:pPr marL="171450" marR="0" lvl="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dirty="0"/>
              <a:t>Da bismo ih pronašli, gledamo korelaciju slike u sadašnjem stanju i fotografije</a:t>
            </a:r>
            <a:endParaRPr lang="en-US" dirty="0"/>
          </a:p>
          <a:p>
            <a:pPr marL="171450" indent="-171450">
              <a:buFont typeface="Arial" pitchFamily="34" charset="0"/>
              <a:buChar char="•"/>
            </a:pP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68</a:t>
            </a:fld>
            <a:endParaRPr lang="en-US"/>
          </a:p>
        </p:txBody>
      </p:sp>
    </p:spTree>
    <p:extLst>
      <p:ext uri="{BB962C8B-B14F-4D97-AF65-F5344CB8AC3E}">
        <p14:creationId xmlns:p14="http://schemas.microsoft.com/office/powerpoint/2010/main" val="8161366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dirty="0"/>
              <a:t>Medicinske primene</a:t>
            </a:r>
          </a:p>
          <a:p>
            <a:pPr marL="628650" lvl="1" indent="-171450">
              <a:buFont typeface="Arial" panose="020B0604020202020204" pitchFamily="34" charset="0"/>
              <a:buChar char="•"/>
            </a:pPr>
            <a:r>
              <a:rPr lang="sr-Latn-RS" dirty="0"/>
              <a:t>PET – </a:t>
            </a:r>
            <a:r>
              <a:rPr lang="sr-Latn-RS" dirty="0" err="1"/>
              <a:t>Positron</a:t>
            </a:r>
            <a:r>
              <a:rPr lang="sr-Latn-RS" dirty="0"/>
              <a:t> </a:t>
            </a:r>
            <a:r>
              <a:rPr lang="sr-Latn-RS" dirty="0" err="1"/>
              <a:t>Emission</a:t>
            </a:r>
            <a:r>
              <a:rPr lang="sr-Latn-RS" dirty="0"/>
              <a:t> </a:t>
            </a:r>
            <a:r>
              <a:rPr lang="sr-Latn-RS" dirty="0" err="1"/>
              <a:t>Tomography</a:t>
            </a:r>
            <a:r>
              <a:rPr lang="sr-Latn-RS" dirty="0"/>
              <a:t> – izotop koji emituje </a:t>
            </a:r>
            <a:r>
              <a:rPr lang="sr-Latn-RS" dirty="0" err="1"/>
              <a:t>pozitrone</a:t>
            </a:r>
            <a:r>
              <a:rPr lang="sr-Latn-RS" dirty="0"/>
              <a:t>. </a:t>
            </a:r>
            <a:r>
              <a:rPr lang="sr-Latn-RS" dirty="0" err="1"/>
              <a:t>Pozitron</a:t>
            </a:r>
            <a:r>
              <a:rPr lang="sr-Latn-RS" dirty="0"/>
              <a:t> i elektron se sudaraju i poništavaju, </a:t>
            </a:r>
            <a:r>
              <a:rPr lang="sr-Latn-RS" dirty="0" err="1"/>
              <a:t>odašljući</a:t>
            </a:r>
            <a:r>
              <a:rPr lang="sr-Latn-RS" dirty="0"/>
              <a:t> gama zrake, koji se potom detektuju senzorima</a:t>
            </a:r>
          </a:p>
          <a:p>
            <a:pPr marL="628650" lvl="1" indent="-171450">
              <a:buFont typeface="Arial" panose="020B0604020202020204" pitchFamily="34" charset="0"/>
              <a:buChar char="•"/>
            </a:pPr>
            <a:r>
              <a:rPr lang="sr-Latn-RS" dirty="0"/>
              <a:t>Na slici levo je </a:t>
            </a:r>
            <a:r>
              <a:rPr lang="sr-Latn-RS" dirty="0" err="1"/>
              <a:t>sken</a:t>
            </a:r>
            <a:r>
              <a:rPr lang="sr-Latn-RS" dirty="0"/>
              <a:t> kostiju u telu</a:t>
            </a:r>
          </a:p>
          <a:p>
            <a:pPr marL="628650" lvl="1" indent="-171450">
              <a:buFont typeface="Arial" panose="020B0604020202020204" pitchFamily="34" charset="0"/>
              <a:buChar char="•"/>
            </a:pPr>
            <a:r>
              <a:rPr lang="sr-Latn-RS" dirty="0"/>
              <a:t>Izražene bele oblasti daju indikaciju masa koje mogu predstavljati tumore ili infekcije</a:t>
            </a:r>
          </a:p>
          <a:p>
            <a:pPr marL="628650" lvl="1" indent="-171450">
              <a:buFont typeface="Arial" panose="020B0604020202020204" pitchFamily="34" charset="0"/>
              <a:buChar char="•"/>
            </a:pPr>
            <a:endParaRPr lang="sr-Latn-RS" dirty="0"/>
          </a:p>
          <a:p>
            <a:pPr marL="171450" lvl="0" indent="-171450">
              <a:buFont typeface="Arial" panose="020B0604020202020204" pitchFamily="34" charset="0"/>
              <a:buChar char="•"/>
            </a:pPr>
            <a:r>
              <a:rPr lang="sr-Latn-RS" dirty="0"/>
              <a:t>Astronomske primene</a:t>
            </a:r>
          </a:p>
          <a:p>
            <a:pPr marL="628650" lvl="1" indent="-171450">
              <a:buFont typeface="Arial" panose="020B0604020202020204" pitchFamily="34" charset="0"/>
              <a:buChar char="•"/>
            </a:pPr>
            <a:r>
              <a:rPr lang="sr-Latn-RS" dirty="0"/>
              <a:t>Mnogi objekti u svemiru (zvezde, galaksije,…) prirodno odašilju zrake iz gama </a:t>
            </a:r>
            <a:r>
              <a:rPr lang="sr-Latn-RS" dirty="0" err="1"/>
              <a:t>spektra</a:t>
            </a:r>
            <a:r>
              <a:rPr lang="sr-Latn-RS" dirty="0"/>
              <a:t>. Specijalizovani teleskopi su u stanju ovo da zabeleže</a:t>
            </a: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6</a:t>
            </a:fld>
            <a:endParaRPr lang="en-US"/>
          </a:p>
        </p:txBody>
      </p:sp>
    </p:spTree>
    <p:extLst>
      <p:ext uri="{BB962C8B-B14F-4D97-AF65-F5344CB8AC3E}">
        <p14:creationId xmlns:p14="http://schemas.microsoft.com/office/powerpoint/2010/main" val="231254867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69</a:t>
            </a:fld>
            <a:endParaRPr lang="en-US"/>
          </a:p>
        </p:txBody>
      </p:sp>
    </p:spTree>
    <p:extLst>
      <p:ext uri="{BB962C8B-B14F-4D97-AF65-F5344CB8AC3E}">
        <p14:creationId xmlns:p14="http://schemas.microsoft.com/office/powerpoint/2010/main" val="62381210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dirty="0"/>
              <a:t>YUV</a:t>
            </a:r>
            <a:r>
              <a:rPr lang="sr-Latn-RS" baseline="0" dirty="0"/>
              <a:t> je model koji u obzir uzima i ljudsku percepciju kao faktor</a:t>
            </a:r>
            <a:endParaRPr lang="sr-Latn-RS" dirty="0"/>
          </a:p>
          <a:p>
            <a:pPr marL="171450" indent="-171450">
              <a:buFont typeface="Arial" pitchFamily="34" charset="0"/>
              <a:buChar char="•"/>
            </a:pPr>
            <a:endParaRPr lang="sr-Latn-RS" dirty="0"/>
          </a:p>
          <a:p>
            <a:pPr marL="171450" indent="-171450">
              <a:buFont typeface="Arial" pitchFamily="34" charset="0"/>
              <a:buChar char="•"/>
            </a:pPr>
            <a:r>
              <a:rPr lang="en-US" dirty="0"/>
              <a:t>U – </a:t>
            </a:r>
            <a:r>
              <a:rPr lang="en-US" dirty="0" err="1"/>
              <a:t>intenzitet</a:t>
            </a:r>
            <a:endParaRPr lang="en-US" dirty="0"/>
          </a:p>
          <a:p>
            <a:pPr marL="171450" indent="-171450">
              <a:buFont typeface="Arial" pitchFamily="34" charset="0"/>
              <a:buChar char="•"/>
            </a:pPr>
            <a:r>
              <a:rPr lang="en-US" dirty="0" err="1"/>
              <a:t>Poku</a:t>
            </a:r>
            <a:r>
              <a:rPr lang="sr-Latn-RS" dirty="0"/>
              <a:t>šavamo</a:t>
            </a:r>
            <a:r>
              <a:rPr lang="sr-Latn-RS" baseline="0" dirty="0"/>
              <a:t> da minimizujemo ovu funkciju greške</a:t>
            </a:r>
          </a:p>
          <a:p>
            <a:pPr marL="171450" indent="-171450">
              <a:buFont typeface="Arial" pitchFamily="34" charset="0"/>
              <a:buChar char="•"/>
            </a:pPr>
            <a:r>
              <a:rPr lang="sr-Latn-RS" baseline="0" dirty="0"/>
              <a:t>Intenziteti su otežinjeni faktorom koji zavisi od razlike u intenzitetu</a:t>
            </a:r>
          </a:p>
          <a:p>
            <a:pPr marL="171450" indent="-171450">
              <a:buFont typeface="Arial" pitchFamily="34" charset="0"/>
              <a:buChar char="•"/>
            </a:pPr>
            <a:r>
              <a:rPr lang="sr-Latn-RS" baseline="0" dirty="0"/>
              <a:t>Ako su pikseli sličnih intenziteta, težine će biti blizu 1</a:t>
            </a:r>
          </a:p>
          <a:p>
            <a:pPr marL="171450" indent="-171450">
              <a:buFont typeface="Arial" pitchFamily="34" charset="0"/>
              <a:buChar char="•"/>
            </a:pPr>
            <a:r>
              <a:rPr lang="sr-Latn-RS" baseline="0" dirty="0"/>
              <a:t>Na ovaj način se dobije sistem jednačina kojim propagiramo boju sa scribbles na sliku</a:t>
            </a:r>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70</a:t>
            </a:fld>
            <a:endParaRPr lang="en-US"/>
          </a:p>
        </p:txBody>
      </p:sp>
    </p:spTree>
    <p:extLst>
      <p:ext uri="{BB962C8B-B14F-4D97-AF65-F5344CB8AC3E}">
        <p14:creationId xmlns:p14="http://schemas.microsoft.com/office/powerpoint/2010/main" val="242967986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5B7176-418D-4A0C-93BF-3175D60583F7}" type="slidenum">
              <a:rPr lang="en-US" smtClean="0"/>
              <a:t>72</a:t>
            </a:fld>
            <a:endParaRPr lang="en-US"/>
          </a:p>
        </p:txBody>
      </p:sp>
    </p:spTree>
    <p:extLst>
      <p:ext uri="{BB962C8B-B14F-4D97-AF65-F5344CB8AC3E}">
        <p14:creationId xmlns:p14="http://schemas.microsoft.com/office/powerpoint/2010/main" val="3575100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dirty="0"/>
              <a:t>Pomoću gama zraka možemo da skeniramo kamione za identifikaciju tovara</a:t>
            </a: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7</a:t>
            </a:fld>
            <a:endParaRPr lang="en-US"/>
          </a:p>
        </p:txBody>
      </p:sp>
    </p:spTree>
    <p:extLst>
      <p:ext uri="{BB962C8B-B14F-4D97-AF65-F5344CB8AC3E}">
        <p14:creationId xmlns:p14="http://schemas.microsoft.com/office/powerpoint/2010/main" val="707682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sr-Latn-RS" dirty="0"/>
              <a:t>Rendgenski zraci su otkriveni od strane nemačkog naučnika </a:t>
            </a:r>
            <a:r>
              <a:rPr lang="sr-Latn-RS" dirty="0" err="1"/>
              <a:t>Roentgena</a:t>
            </a:r>
            <a:r>
              <a:rPr lang="sr-Latn-RS" dirty="0"/>
              <a:t>, prilično slučajno dok je eksperimentisao sa vakumskim cevima</a:t>
            </a:r>
          </a:p>
          <a:p>
            <a:pPr marL="171450" indent="-171450">
              <a:buFont typeface="Arial" panose="020B0604020202020204" pitchFamily="34" charset="0"/>
              <a:buChar char="•"/>
            </a:pPr>
            <a:r>
              <a:rPr lang="sr-Latn-RS" dirty="0"/>
              <a:t>X-</a:t>
            </a:r>
            <a:r>
              <a:rPr lang="sr-Latn-RS" dirty="0" err="1"/>
              <a:t>rays</a:t>
            </a:r>
            <a:r>
              <a:rPr lang="sr-Latn-RS" dirty="0"/>
              <a:t> – x – Rendgen ih je nazvao tako da naznači da predstavljaju nepoznat tip radijacije</a:t>
            </a:r>
          </a:p>
          <a:p>
            <a:pPr marL="171450" indent="-171450">
              <a:buFont typeface="Arial" panose="020B0604020202020204" pitchFamily="34" charset="0"/>
              <a:buChar char="•"/>
            </a:pPr>
            <a:r>
              <a:rPr lang="sr-Latn-RS" dirty="0"/>
              <a:t>Na slici je ruka njegove žene sa venčanim prstenom</a:t>
            </a:r>
          </a:p>
          <a:p>
            <a:pPr marL="171450" indent="-171450">
              <a:buFont typeface="Arial" panose="020B0604020202020204" pitchFamily="34" charset="0"/>
              <a:buChar char="•"/>
            </a:pPr>
            <a:r>
              <a:rPr lang="sr-Latn-RS" dirty="0"/>
              <a:t>Rendgenski zraci se generišu kada se elektron koji prolazi kroz vakumsku cev sudari sa jezgrom i energija se oslobodi u formi zračenja</a:t>
            </a:r>
          </a:p>
          <a:p>
            <a:pPr marL="171450" indent="-171450">
              <a:buFont typeface="Arial" panose="020B0604020202020204" pitchFamily="34" charset="0"/>
              <a:buChar char="•"/>
            </a:pPr>
            <a:endParaRPr lang="sr-Latn-RS" dirty="0"/>
          </a:p>
          <a:p>
            <a:pPr marL="171450" indent="-171450">
              <a:buFont typeface="Arial" panose="020B0604020202020204" pitchFamily="34" charset="0"/>
              <a:buChar char="•"/>
            </a:pPr>
            <a:r>
              <a:rPr lang="sr-Latn-RS" dirty="0"/>
              <a:t>Rendgenski zraci se koriste u mnogim oblastima, npr., medicinska dijagnostika, </a:t>
            </a:r>
            <a:r>
              <a:rPr lang="sr-Latn-RS" dirty="0" err="1"/>
              <a:t>astronomoja</a:t>
            </a:r>
            <a:r>
              <a:rPr lang="sr-Latn-RS" dirty="0"/>
              <a:t> i industrija</a:t>
            </a:r>
          </a:p>
          <a:p>
            <a:pPr marL="171450" indent="-171450">
              <a:buFont typeface="Arial" panose="020B0604020202020204" pitchFamily="34" charset="0"/>
              <a:buChar char="•"/>
            </a:pPr>
            <a:r>
              <a:rPr lang="sr-Latn-RS" dirty="0"/>
              <a:t>Rendgenski zrak prolazi kroz objekat i zatim biva uhvaćen pomoću senzora</a:t>
            </a:r>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8</a:t>
            </a:fld>
            <a:endParaRPr lang="en-US"/>
          </a:p>
        </p:txBody>
      </p:sp>
    </p:spTree>
    <p:extLst>
      <p:ext uri="{BB962C8B-B14F-4D97-AF65-F5344CB8AC3E}">
        <p14:creationId xmlns:p14="http://schemas.microsoft.com/office/powerpoint/2010/main" val="18105056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sr-Latn-RS" sz="1200" b="0" i="0" u="none" strike="noStrike" kern="1200" baseline="0" dirty="0">
                <a:solidFill>
                  <a:schemeClr val="tx1"/>
                </a:solidFill>
                <a:latin typeface="+mn-lt"/>
                <a:ea typeface="+mn-ea"/>
                <a:cs typeface="+mn-cs"/>
              </a:rPr>
              <a:t>Fluorescentna </a:t>
            </a:r>
            <a:r>
              <a:rPr lang="sr-Latn-RS" sz="1200" b="0" i="0" u="none" strike="noStrike" kern="1200" baseline="0" dirty="0" err="1">
                <a:solidFill>
                  <a:schemeClr val="tx1"/>
                </a:solidFill>
                <a:latin typeface="+mn-lt"/>
                <a:ea typeface="+mn-ea"/>
                <a:cs typeface="+mn-cs"/>
              </a:rPr>
              <a:t>mikroskopija</a:t>
            </a:r>
            <a:endParaRPr lang="sr-Latn-RS" sz="1200" b="0" i="0" u="none" strike="noStrike" kern="1200" baseline="0" dirty="0">
              <a:solidFill>
                <a:schemeClr val="tx1"/>
              </a:solidFill>
              <a:latin typeface="+mn-lt"/>
              <a:ea typeface="+mn-ea"/>
              <a:cs typeface="+mn-cs"/>
            </a:endParaRP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Fluorescencija je fenomen otkriven sredinom 19 veka kada je prvi put primećena na mineralu fluoritu. Fluorescencija se dešava kada se ultravioletno zračenje uperi na njega.</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Ultravioletno zračenje samo po sebi nije vidljivo. Međutim, kada se foton ultravioletne radijacije sudari sa atomom fluorescentnog materijala, elektron se podigne na viši energetski nivo. Nakon toga, elektron se relaksira na niži nivo i pritom odašilje svetlo u vidu fotona niže energije u vidljivom regionu (crvene svetlosti)</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Jedna od najbrže </a:t>
            </a:r>
            <a:r>
              <a:rPr lang="sr-Latn-RS" sz="1200" b="0" i="0" u="none" strike="noStrike" kern="1200" baseline="0" dirty="0" err="1">
                <a:solidFill>
                  <a:schemeClr val="tx1"/>
                </a:solidFill>
                <a:latin typeface="+mn-lt"/>
                <a:ea typeface="+mn-ea"/>
                <a:cs typeface="+mn-cs"/>
              </a:rPr>
              <a:t>razvijajućih</a:t>
            </a:r>
            <a:r>
              <a:rPr lang="sr-Latn-RS" sz="1200" b="0" i="0" u="none" strike="noStrike" kern="1200" baseline="0" dirty="0">
                <a:solidFill>
                  <a:schemeClr val="tx1"/>
                </a:solidFill>
                <a:latin typeface="+mn-lt"/>
                <a:ea typeface="+mn-ea"/>
                <a:cs typeface="+mn-cs"/>
              </a:rPr>
              <a:t> oblasti </a:t>
            </a:r>
            <a:r>
              <a:rPr lang="sr-Latn-RS" sz="1200" b="0" i="0" u="none" strike="noStrike" kern="1200" baseline="0" dirty="0" err="1">
                <a:solidFill>
                  <a:schemeClr val="tx1"/>
                </a:solidFill>
                <a:latin typeface="+mn-lt"/>
                <a:ea typeface="+mn-ea"/>
                <a:cs typeface="+mn-cs"/>
              </a:rPr>
              <a:t>mikroskopije</a:t>
            </a:r>
            <a:endParaRPr lang="sr-Latn-RS" sz="1200" b="0" i="0" u="none" strike="noStrike" kern="1200" baseline="0" dirty="0">
              <a:solidFill>
                <a:schemeClr val="tx1"/>
              </a:solidFill>
              <a:latin typeface="+mn-lt"/>
              <a:ea typeface="+mn-ea"/>
              <a:cs typeface="+mn-cs"/>
            </a:endParaRPr>
          </a:p>
          <a:p>
            <a:pPr marL="171450" lvl="0" indent="-171450">
              <a:buFont typeface="Arial" pitchFamily="34" charset="0"/>
              <a:buChar char="•"/>
            </a:pPr>
            <a:r>
              <a:rPr lang="sr-Latn-RS" sz="1200" b="0" i="0" u="none" strike="noStrike" kern="1200" baseline="0" dirty="0">
                <a:solidFill>
                  <a:schemeClr val="tx1"/>
                </a:solidFill>
                <a:latin typeface="+mn-lt"/>
                <a:ea typeface="+mn-ea"/>
                <a:cs typeface="+mn-cs"/>
              </a:rPr>
              <a:t>Jedna od najčešćih primena slika generisanih pomoću UV zračenja je detekcija ogrebotina na površini</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UV zraci Kraće talasne dužine imaju tendenciju da se raspršavaju više u odnosu na standardne talasne dužine vidljive svetlosti</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Tako će, na primer, oštećenja koja nisu vidljiva golim okom ili vidljiva samo onima se izuzetnim vidom će biti lako uočljiva na slici izrađenoj pomoću UV zraka</a:t>
            </a:r>
          </a:p>
          <a:p>
            <a:pPr marL="628650" lvl="1" indent="-171450">
              <a:buFont typeface="Arial" pitchFamily="34" charset="0"/>
              <a:buChar char="•"/>
            </a:pPr>
            <a:r>
              <a:rPr lang="sr-Latn-RS" sz="1200" b="0" i="0" u="none" strike="noStrike" kern="1200" baseline="0" dirty="0">
                <a:solidFill>
                  <a:schemeClr val="tx1"/>
                </a:solidFill>
                <a:latin typeface="+mn-lt"/>
                <a:ea typeface="+mn-ea"/>
                <a:cs typeface="+mn-cs"/>
              </a:rPr>
              <a:t>Ovo je korisno recimo u raznim industrijskim inspekcijama</a:t>
            </a:r>
          </a:p>
          <a:p>
            <a:pPr marL="1085850" lvl="2" indent="-171450">
              <a:buFont typeface="Arial" pitchFamily="34" charset="0"/>
              <a:buChar char="•"/>
            </a:pPr>
            <a:r>
              <a:rPr lang="sr-Latn-RS" sz="1200" b="0" i="0" u="none" strike="noStrike" kern="1200" baseline="0" dirty="0">
                <a:solidFill>
                  <a:schemeClr val="tx1"/>
                </a:solidFill>
                <a:latin typeface="+mn-lt"/>
                <a:ea typeface="+mn-ea"/>
                <a:cs typeface="+mn-cs"/>
              </a:rPr>
              <a:t>Detekcija oštećenja na sočivima ili staklima</a:t>
            </a:r>
          </a:p>
          <a:p>
            <a:pPr marL="1085850" lvl="2" indent="-171450">
              <a:buFont typeface="Arial" pitchFamily="34" charset="0"/>
              <a:buChar char="•"/>
            </a:pPr>
            <a:r>
              <a:rPr lang="sr-Latn-RS" sz="1200" b="0" i="0" u="none" strike="noStrike" kern="1200" baseline="0" dirty="0">
                <a:solidFill>
                  <a:schemeClr val="tx1"/>
                </a:solidFill>
                <a:latin typeface="+mn-lt"/>
                <a:ea typeface="+mn-ea"/>
                <a:cs typeface="+mn-cs"/>
              </a:rPr>
              <a:t>Kontaminacija na površinama</a:t>
            </a:r>
          </a:p>
          <a:p>
            <a:pPr marL="1085850" lvl="2" indent="-171450">
              <a:buFont typeface="Arial" pitchFamily="34" charset="0"/>
              <a:buChar char="•"/>
            </a:pPr>
            <a:r>
              <a:rPr lang="sr-Latn-RS" sz="1200" b="0" i="0" u="none" strike="noStrike" kern="1200" baseline="0" dirty="0">
                <a:solidFill>
                  <a:schemeClr val="tx1"/>
                </a:solidFill>
                <a:latin typeface="+mn-lt"/>
                <a:ea typeface="+mn-ea"/>
                <a:cs typeface="+mn-cs"/>
              </a:rPr>
              <a:t>Možemo detektovati da je farba na površini nova iako ofarbana površina izgleda identično na vidljivoj svetlosti</a:t>
            </a:r>
          </a:p>
          <a:p>
            <a:pPr marL="171450" marR="0" lvl="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sr-Latn-RS" sz="1200" dirty="0"/>
              <a:t>Astronomija</a:t>
            </a:r>
          </a:p>
          <a:p>
            <a:pPr marL="171450" lvl="0" indent="-171450">
              <a:buFont typeface="Arial" pitchFamily="34" charset="0"/>
              <a:buChar char="•"/>
            </a:pPr>
            <a:endParaRPr lang="sr-Latn-RS" sz="1200" b="0" i="0" u="none" strike="noStrike" kern="1200" baseline="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C75B7176-418D-4A0C-93BF-3175D60583F7}" type="slidenum">
              <a:rPr lang="en-US" smtClean="0"/>
              <a:t>9</a:t>
            </a:fld>
            <a:endParaRPr lang="en-US"/>
          </a:p>
        </p:txBody>
      </p:sp>
    </p:spTree>
    <p:extLst>
      <p:ext uri="{BB962C8B-B14F-4D97-AF65-F5344CB8AC3E}">
        <p14:creationId xmlns:p14="http://schemas.microsoft.com/office/powerpoint/2010/main" val="1263537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65405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84363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69972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884255"/>
          </a:xfrm>
          <a:solidFill>
            <a:schemeClr val="accent5">
              <a:lumMod val="50000"/>
            </a:schemeClr>
          </a:solidFill>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130629" y="1122239"/>
            <a:ext cx="8882742" cy="51278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13828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36709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7539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69436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6974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54047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99063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49867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87C036-4298-B04A-8B31-67A65E636248}" type="datetimeFigureOut">
              <a:rPr lang="en-US" smtClean="0">
                <a:solidFill>
                  <a:prstClr val="black">
                    <a:tint val="75000"/>
                  </a:prstClr>
                </a:solidFill>
              </a:rPr>
              <a:pPr/>
              <a:t>10/17/2020</a:t>
            </a:fld>
            <a:endParaRPr lang="en-US">
              <a:solidFill>
                <a:prstClr val="black">
                  <a:tint val="75000"/>
                </a:prstClr>
              </a:soli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BFF910-D339-0843-B794-B5AF5475C4C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803316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7.jpe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32.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3.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8.jpe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0.png"/><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46.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170.png"/></Relationships>
</file>

<file path=ppt/slides/_rels/slide4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7.jpeg"/></Relationships>
</file>

<file path=ppt/slides/_rels/slide4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5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image" Target="../media/image64.png"/></Relationships>
</file>

<file path=ppt/slides/_rels/slide5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59.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70.jpg"/><Relationship Id="rId4" Type="http://schemas.openxmlformats.org/officeDocument/2006/relationships/image" Target="../media/image69.jp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60.xml.rels><?xml version="1.0" encoding="UTF-8" standalone="yes"?>
<Relationships xmlns="http://schemas.openxmlformats.org/package/2006/relationships"><Relationship Id="rId3" Type="http://schemas.openxmlformats.org/officeDocument/2006/relationships/image" Target="../media/image270.png"/><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image" Target="../media/image70.jpg"/><Relationship Id="rId4" Type="http://schemas.openxmlformats.org/officeDocument/2006/relationships/image" Target="../media/image71.jpg"/></Relationships>
</file>

<file path=ppt/slides/_rels/slide61.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73.jpe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image" Target="../media/image74.png"/><Relationship Id="rId7" Type="http://schemas.openxmlformats.org/officeDocument/2006/relationships/image" Target="../media/image78.png"/><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75.png"/></Relationships>
</file>

<file path=ppt/slides/_rels/slide6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84.jpeg"/></Relationships>
</file>

<file path=ppt/slides/_rels/slide67.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86.png"/></Relationships>
</file>

<file path=ppt/slides/_rels/slide68.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6.gif"/><Relationship Id="rId5" Type="http://schemas.openxmlformats.org/officeDocument/2006/relationships/image" Target="../media/image4.jpeg"/><Relationship Id="rId4" Type="http://schemas.openxmlformats.org/officeDocument/2006/relationships/image" Target="../media/image5.jpeg"/></Relationships>
</file>

<file path=ppt/slides/_rels/slide70.xml.rels><?xml version="1.0" encoding="UTF-8" standalone="yes"?>
<Relationships xmlns="http://schemas.openxmlformats.org/package/2006/relationships"><Relationship Id="rId3" Type="http://schemas.openxmlformats.org/officeDocument/2006/relationships/image" Target="../media/image690.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89.png"/></Relationships>
</file>

<file path=ppt/slides/_rels/slide71.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2.jpe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8650" y="5358141"/>
            <a:ext cx="7886700" cy="942664"/>
          </a:xfrm>
        </p:spPr>
        <p:txBody>
          <a:bodyPr vert="horz" lIns="91440" tIns="45720" rIns="91440" bIns="45720" rtlCol="0" anchor="ctr">
            <a:normAutofit fontScale="90000"/>
          </a:bodyPr>
          <a:lstStyle/>
          <a:p>
            <a:r>
              <a:rPr lang="sr-Latn-RS" sz="4500" dirty="0">
                <a:solidFill>
                  <a:srgbClr val="0D79A5"/>
                </a:solidFill>
              </a:rPr>
              <a:t>Digitalna reprezentacija slike i videa</a:t>
            </a:r>
            <a:endParaRPr lang="en-US" sz="4500" kern="1200" dirty="0">
              <a:solidFill>
                <a:srgbClr val="0D79A5"/>
              </a:solidFill>
              <a:latin typeface="+mj-lt"/>
              <a:ea typeface="+mj-ea"/>
              <a:cs typeface="+mj-cs"/>
            </a:endParaRPr>
          </a:p>
        </p:txBody>
      </p:sp>
      <p:pic>
        <p:nvPicPr>
          <p:cNvPr id="3074" name="Picture 2" descr="Understanding Computer Vision Techniques! – mc.ai">
            <a:extLst>
              <a:ext uri="{FF2B5EF4-FFF2-40B4-BE49-F238E27FC236}">
                <a16:creationId xmlns:a16="http://schemas.microsoft.com/office/drawing/2014/main" id="{6533AB39-0D1F-486A-B871-86398C36A4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230" r="32581" b="-4"/>
          <a:stretch/>
        </p:blipFill>
        <p:spPr bwMode="auto">
          <a:xfrm>
            <a:off x="2836044" y="557189"/>
            <a:ext cx="3471910" cy="462923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D800077-AE8B-4EB7-915B-0577E94E9F06}"/>
              </a:ext>
            </a:extLst>
          </p:cNvPr>
          <p:cNvSpPr txBox="1"/>
          <p:nvPr/>
        </p:nvSpPr>
        <p:spPr>
          <a:xfrm>
            <a:off x="6122935" y="1137161"/>
            <a:ext cx="2378844" cy="369332"/>
          </a:xfrm>
          <a:prstGeom prst="rect">
            <a:avLst/>
          </a:prstGeom>
          <a:noFill/>
        </p:spPr>
        <p:txBody>
          <a:bodyPr wrap="square" rtlCol="0">
            <a:spAutoFit/>
          </a:bodyPr>
          <a:lstStyle/>
          <a:p>
            <a:pPr algn="ctr"/>
            <a:r>
              <a:rPr lang="sr-Latn-RS" dirty="0">
                <a:solidFill>
                  <a:schemeClr val="tx1">
                    <a:lumMod val="50000"/>
                    <a:lumOff val="50000"/>
                  </a:schemeClr>
                </a:solidFill>
              </a:rPr>
              <a:t>Rezolucija</a:t>
            </a:r>
          </a:p>
        </p:txBody>
      </p:sp>
      <p:sp>
        <p:nvSpPr>
          <p:cNvPr id="14" name="TextBox 13">
            <a:extLst>
              <a:ext uri="{FF2B5EF4-FFF2-40B4-BE49-F238E27FC236}">
                <a16:creationId xmlns:a16="http://schemas.microsoft.com/office/drawing/2014/main" id="{BEA00910-E5EA-42D7-8142-BB65D1791958}"/>
              </a:ext>
            </a:extLst>
          </p:cNvPr>
          <p:cNvSpPr txBox="1"/>
          <p:nvPr/>
        </p:nvSpPr>
        <p:spPr>
          <a:xfrm>
            <a:off x="6407379" y="2631814"/>
            <a:ext cx="1809956" cy="369332"/>
          </a:xfrm>
          <a:prstGeom prst="rect">
            <a:avLst/>
          </a:prstGeom>
          <a:noFill/>
        </p:spPr>
        <p:txBody>
          <a:bodyPr wrap="square" rtlCol="0">
            <a:spAutoFit/>
          </a:bodyPr>
          <a:lstStyle/>
          <a:p>
            <a:pPr algn="ctr"/>
            <a:r>
              <a:rPr lang="en-US" dirty="0" err="1">
                <a:solidFill>
                  <a:schemeClr val="tx1">
                    <a:lumMod val="50000"/>
                    <a:lumOff val="50000"/>
                  </a:schemeClr>
                </a:solidFill>
              </a:rPr>
              <a:t>Kvantifikacija</a:t>
            </a:r>
            <a:endParaRPr lang="en-US" dirty="0">
              <a:solidFill>
                <a:schemeClr val="tx1">
                  <a:lumMod val="50000"/>
                  <a:lumOff val="50000"/>
                </a:schemeClr>
              </a:solidFill>
            </a:endParaRPr>
          </a:p>
        </p:txBody>
      </p:sp>
      <p:sp>
        <p:nvSpPr>
          <p:cNvPr id="4" name="Rectangle 3">
            <a:extLst>
              <a:ext uri="{FF2B5EF4-FFF2-40B4-BE49-F238E27FC236}">
                <a16:creationId xmlns:a16="http://schemas.microsoft.com/office/drawing/2014/main" id="{63F85AFE-B07F-4145-9EB7-2B38270E28C4}"/>
              </a:ext>
            </a:extLst>
          </p:cNvPr>
          <p:cNvSpPr/>
          <p:nvPr/>
        </p:nvSpPr>
        <p:spPr>
          <a:xfrm>
            <a:off x="6658171" y="4126467"/>
            <a:ext cx="1308371" cy="369332"/>
          </a:xfrm>
          <a:prstGeom prst="rect">
            <a:avLst/>
          </a:prstGeom>
        </p:spPr>
        <p:txBody>
          <a:bodyPr wrap="none">
            <a:spAutoFit/>
          </a:bodyPr>
          <a:lstStyle/>
          <a:p>
            <a:r>
              <a:rPr lang="en-US" dirty="0">
                <a:solidFill>
                  <a:schemeClr val="tx1">
                    <a:lumMod val="50000"/>
                    <a:lumOff val="50000"/>
                  </a:schemeClr>
                </a:solidFill>
              </a:rPr>
              <a:t>M</a:t>
            </a:r>
            <a:r>
              <a:rPr lang="sr-Latn-RS" dirty="0">
                <a:solidFill>
                  <a:schemeClr val="tx1">
                    <a:lumMod val="50000"/>
                    <a:lumOff val="50000"/>
                  </a:schemeClr>
                </a:solidFill>
              </a:rPr>
              <a:t>odeli boja</a:t>
            </a:r>
            <a:endParaRPr lang="en-US" dirty="0"/>
          </a:p>
        </p:txBody>
      </p:sp>
      <p:sp>
        <p:nvSpPr>
          <p:cNvPr id="7" name="TextBox 6">
            <a:extLst>
              <a:ext uri="{FF2B5EF4-FFF2-40B4-BE49-F238E27FC236}">
                <a16:creationId xmlns:a16="http://schemas.microsoft.com/office/drawing/2014/main" id="{1170347F-BF41-4375-925B-C94DF4BDABE2}"/>
              </a:ext>
            </a:extLst>
          </p:cNvPr>
          <p:cNvSpPr txBox="1"/>
          <p:nvPr/>
        </p:nvSpPr>
        <p:spPr>
          <a:xfrm>
            <a:off x="389406" y="1137161"/>
            <a:ext cx="2378844" cy="369332"/>
          </a:xfrm>
          <a:prstGeom prst="rect">
            <a:avLst/>
          </a:prstGeom>
          <a:noFill/>
        </p:spPr>
        <p:txBody>
          <a:bodyPr wrap="square" rtlCol="0">
            <a:spAutoFit/>
          </a:bodyPr>
          <a:lstStyle/>
          <a:p>
            <a:pPr algn="ctr"/>
            <a:r>
              <a:rPr lang="sr-Latn-RS" dirty="0">
                <a:solidFill>
                  <a:schemeClr val="tx1">
                    <a:lumMod val="50000"/>
                    <a:lumOff val="50000"/>
                  </a:schemeClr>
                </a:solidFill>
              </a:rPr>
              <a:t>Tipovi slika</a:t>
            </a:r>
          </a:p>
        </p:txBody>
      </p:sp>
      <p:sp>
        <p:nvSpPr>
          <p:cNvPr id="8" name="TextBox 7">
            <a:extLst>
              <a:ext uri="{FF2B5EF4-FFF2-40B4-BE49-F238E27FC236}">
                <a16:creationId xmlns:a16="http://schemas.microsoft.com/office/drawing/2014/main" id="{09BEAC56-C8B4-41BB-9790-E4DF5842B5CC}"/>
              </a:ext>
            </a:extLst>
          </p:cNvPr>
          <p:cNvSpPr txBox="1"/>
          <p:nvPr/>
        </p:nvSpPr>
        <p:spPr>
          <a:xfrm>
            <a:off x="389406" y="4126467"/>
            <a:ext cx="2378844" cy="369332"/>
          </a:xfrm>
          <a:prstGeom prst="rect">
            <a:avLst/>
          </a:prstGeom>
          <a:noFill/>
        </p:spPr>
        <p:txBody>
          <a:bodyPr wrap="square" rtlCol="0">
            <a:spAutoFit/>
          </a:bodyPr>
          <a:lstStyle/>
          <a:p>
            <a:pPr algn="ctr"/>
            <a:r>
              <a:rPr lang="sr-Latn-RS" dirty="0">
                <a:solidFill>
                  <a:schemeClr val="tx1">
                    <a:lumMod val="50000"/>
                    <a:lumOff val="50000"/>
                  </a:schemeClr>
                </a:solidFill>
              </a:rPr>
              <a:t>Ljudsko oko</a:t>
            </a:r>
          </a:p>
        </p:txBody>
      </p:sp>
    </p:spTree>
    <p:extLst>
      <p:ext uri="{BB962C8B-B14F-4D97-AF65-F5344CB8AC3E}">
        <p14:creationId xmlns:p14="http://schemas.microsoft.com/office/powerpoint/2010/main" val="3299774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4" grpId="0"/>
      <p:bldP spid="4" grpId="0"/>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quarknet.fnal.gov/fnal-uc/quarknet-summer-research/QNET2010/Astronomy/em_spectrum.jpg">
            <a:extLst>
              <a:ext uri="{FF2B5EF4-FFF2-40B4-BE49-F238E27FC236}">
                <a16:creationId xmlns:a16="http://schemas.microsoft.com/office/drawing/2014/main" id="{B64E5252-C98F-4A35-83EF-71CDD5829873}"/>
              </a:ext>
            </a:extLst>
          </p:cNvPr>
          <p:cNvPicPr>
            <a:picLocks noChangeAspect="1" noChangeArrowheads="1"/>
          </p:cNvPicPr>
          <p:nvPr/>
        </p:nvPicPr>
        <p:blipFill rotWithShape="1">
          <a:blip r:embed="rId3" cstate="print"/>
          <a:srcRect t="33872" b="38709"/>
          <a:stretch/>
        </p:blipFill>
        <p:spPr bwMode="auto">
          <a:xfrm>
            <a:off x="0" y="0"/>
            <a:ext cx="6633304" cy="1143000"/>
          </a:xfrm>
          <a:prstGeom prst="rect">
            <a:avLst/>
          </a:prstGeom>
          <a:noFill/>
        </p:spPr>
      </p:pic>
      <p:sp>
        <p:nvSpPr>
          <p:cNvPr id="3" name="Rectangle 2">
            <a:extLst>
              <a:ext uri="{FF2B5EF4-FFF2-40B4-BE49-F238E27FC236}">
                <a16:creationId xmlns:a16="http://schemas.microsoft.com/office/drawing/2014/main" id="{9E188ED7-7884-4278-83F1-98E4C42E5E54}"/>
              </a:ext>
            </a:extLst>
          </p:cNvPr>
          <p:cNvSpPr/>
          <p:nvPr/>
        </p:nvSpPr>
        <p:spPr>
          <a:xfrm>
            <a:off x="2971800" y="304800"/>
            <a:ext cx="1524000" cy="838200"/>
          </a:xfrm>
          <a:prstGeom prst="rect">
            <a:avLst/>
          </a:prstGeom>
          <a:noFill/>
          <a:ln w="571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4F9822A7-70BD-410C-B334-ED228300F960}"/>
              </a:ext>
            </a:extLst>
          </p:cNvPr>
          <p:cNvGrpSpPr/>
          <p:nvPr/>
        </p:nvGrpSpPr>
        <p:grpSpPr>
          <a:xfrm>
            <a:off x="457199" y="1364343"/>
            <a:ext cx="3962401" cy="1907038"/>
            <a:chOff x="483936" y="1364342"/>
            <a:chExt cx="4309980" cy="2074322"/>
          </a:xfrm>
        </p:grpSpPr>
        <p:pic>
          <p:nvPicPr>
            <p:cNvPr id="4098" name="Picture 2" descr="Seeing in the Dark — applying human limb analysis with infrared imaging |  by Ideas Lab | Ideas Lab | Medium">
              <a:extLst>
                <a:ext uri="{FF2B5EF4-FFF2-40B4-BE49-F238E27FC236}">
                  <a16:creationId xmlns:a16="http://schemas.microsoft.com/office/drawing/2014/main" id="{191B3F8F-ACA8-4047-95CC-C35A98A7A968}"/>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14492"/>
            <a:stretch/>
          </p:blipFill>
          <p:spPr bwMode="auto">
            <a:xfrm>
              <a:off x="483936" y="1364342"/>
              <a:ext cx="4309980" cy="207432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7C691EBD-55C5-4AD6-85B0-8564A3923388}"/>
                </a:ext>
              </a:extLst>
            </p:cNvPr>
            <p:cNvSpPr/>
            <p:nvPr/>
          </p:nvSpPr>
          <p:spPr>
            <a:xfrm>
              <a:off x="3445469" y="2962603"/>
              <a:ext cx="1348447" cy="461665"/>
            </a:xfrm>
            <a:prstGeom prst="rect">
              <a:avLst/>
            </a:prstGeom>
          </p:spPr>
          <p:txBody>
            <a:bodyPr wrap="none">
              <a:spAutoFit/>
            </a:bodyPr>
            <a:lstStyle/>
            <a:p>
              <a:pPr algn="ctr"/>
              <a:r>
                <a:rPr lang="sr-Latn-RS" sz="2400" dirty="0">
                  <a:solidFill>
                    <a:schemeClr val="bg1"/>
                  </a:solidFill>
                </a:rPr>
                <a:t>Noćni vid</a:t>
              </a:r>
              <a:endParaRPr lang="en-US" sz="2400" dirty="0">
                <a:solidFill>
                  <a:schemeClr val="bg1"/>
                </a:solidFill>
              </a:endParaRPr>
            </a:p>
          </p:txBody>
        </p:sp>
      </p:grpSp>
      <p:pic>
        <p:nvPicPr>
          <p:cNvPr id="4100" name="Picture 4" descr="Infrared Light - ArcGIS StoryMaps">
            <a:extLst>
              <a:ext uri="{FF2B5EF4-FFF2-40B4-BE49-F238E27FC236}">
                <a16:creationId xmlns:a16="http://schemas.microsoft.com/office/drawing/2014/main" id="{AAFF49E0-63F2-4BD8-8BD3-82E4ACF3088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44258" y="1375447"/>
            <a:ext cx="3242544" cy="1895934"/>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DD67B9C0-F22C-40AB-A4CD-A64228BDBC47}"/>
              </a:ext>
            </a:extLst>
          </p:cNvPr>
          <p:cNvSpPr/>
          <p:nvPr/>
        </p:nvSpPr>
        <p:spPr>
          <a:xfrm>
            <a:off x="5033530" y="3429000"/>
            <a:ext cx="4063999" cy="4590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dirty="0">
                <a:solidFill>
                  <a:schemeClr val="tx1"/>
                </a:solidFill>
              </a:rPr>
              <a:t>Penetracija prašnjavih regiona svemira poput molekulskih oblaka, detekcija planeta</a:t>
            </a:r>
            <a:endParaRPr lang="en-US" dirty="0">
              <a:solidFill>
                <a:schemeClr val="tx1"/>
              </a:solidFill>
            </a:endParaRPr>
          </a:p>
        </p:txBody>
      </p:sp>
      <p:pic>
        <p:nvPicPr>
          <p:cNvPr id="4102" name="Picture 6" descr="Infrared Thermography: electrical and industrial applications: Lanzoni,  Davide: 9781511836678: Books - Amazon.ca">
            <a:extLst>
              <a:ext uri="{FF2B5EF4-FFF2-40B4-BE49-F238E27FC236}">
                <a16:creationId xmlns:a16="http://schemas.microsoft.com/office/drawing/2014/main" id="{0A3C57B3-F4FF-473E-AEBB-24A2335F68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1799" y="3312984"/>
            <a:ext cx="2286000" cy="343243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Rounded Corners 13">
            <a:extLst>
              <a:ext uri="{FF2B5EF4-FFF2-40B4-BE49-F238E27FC236}">
                <a16:creationId xmlns:a16="http://schemas.microsoft.com/office/drawing/2014/main" id="{A0712795-D4EC-41FB-81D0-109C5CCC6AF3}"/>
              </a:ext>
            </a:extLst>
          </p:cNvPr>
          <p:cNvSpPr/>
          <p:nvPr/>
        </p:nvSpPr>
        <p:spPr>
          <a:xfrm>
            <a:off x="2595310" y="3970415"/>
            <a:ext cx="1778000" cy="105878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dirty="0">
                <a:solidFill>
                  <a:schemeClr val="tx1"/>
                </a:solidFill>
              </a:rPr>
              <a:t>Toplotni gubici izolovanih sistema</a:t>
            </a:r>
            <a:endParaRPr lang="en-US" dirty="0">
              <a:solidFill>
                <a:schemeClr val="tx1"/>
              </a:solidFill>
            </a:endParaRPr>
          </a:p>
        </p:txBody>
      </p:sp>
      <p:pic>
        <p:nvPicPr>
          <p:cNvPr id="4104" name="Picture 8" descr="Recent medical applications of MIT | Download Scientific Diagram">
            <a:extLst>
              <a:ext uri="{FF2B5EF4-FFF2-40B4-BE49-F238E27FC236}">
                <a16:creationId xmlns:a16="http://schemas.microsoft.com/office/drawing/2014/main" id="{74EFE868-1291-45C7-B00A-0D1F22DE3F3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4712" y="4263808"/>
            <a:ext cx="2437489" cy="2437489"/>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39E10CD3-6E24-4215-B938-27D0764545A4}"/>
              </a:ext>
            </a:extLst>
          </p:cNvPr>
          <p:cNvSpPr/>
          <p:nvPr/>
        </p:nvSpPr>
        <p:spPr>
          <a:xfrm>
            <a:off x="2687889" y="5287143"/>
            <a:ext cx="1685421" cy="1200329"/>
          </a:xfrm>
          <a:prstGeom prst="rect">
            <a:avLst/>
          </a:prstGeom>
        </p:spPr>
        <p:txBody>
          <a:bodyPr wrap="square">
            <a:spAutoFit/>
          </a:bodyPr>
          <a:lstStyle/>
          <a:p>
            <a:pPr algn="ctr"/>
            <a:r>
              <a:rPr lang="sr-Latn-RS" dirty="0"/>
              <a:t>D</a:t>
            </a:r>
            <a:r>
              <a:rPr lang="en-US" dirty="0" err="1"/>
              <a:t>etektovanje</a:t>
            </a:r>
            <a:r>
              <a:rPr lang="en-US" dirty="0"/>
              <a:t> </a:t>
            </a:r>
            <a:r>
              <a:rPr lang="en-US" dirty="0" err="1"/>
              <a:t>pregrevanja</a:t>
            </a:r>
            <a:r>
              <a:rPr lang="en-US" dirty="0"/>
              <a:t> </a:t>
            </a:r>
            <a:r>
              <a:rPr lang="en-US" dirty="0" err="1"/>
              <a:t>električnih</a:t>
            </a:r>
            <a:r>
              <a:rPr lang="en-US" dirty="0"/>
              <a:t> </a:t>
            </a:r>
            <a:r>
              <a:rPr lang="en-US" dirty="0" err="1"/>
              <a:t>aparata</a:t>
            </a:r>
            <a:endParaRPr lang="en-US" dirty="0"/>
          </a:p>
        </p:txBody>
      </p:sp>
      <p:sp>
        <p:nvSpPr>
          <p:cNvPr id="12" name="Rectangle 11">
            <a:extLst>
              <a:ext uri="{FF2B5EF4-FFF2-40B4-BE49-F238E27FC236}">
                <a16:creationId xmlns:a16="http://schemas.microsoft.com/office/drawing/2014/main" id="{FD6FC27F-B933-4D41-A84F-9B0D6759911D}"/>
              </a:ext>
            </a:extLst>
          </p:cNvPr>
          <p:cNvSpPr/>
          <p:nvPr/>
        </p:nvSpPr>
        <p:spPr>
          <a:xfrm>
            <a:off x="4770692" y="4263808"/>
            <a:ext cx="1473379" cy="1200329"/>
          </a:xfrm>
          <a:prstGeom prst="rect">
            <a:avLst/>
          </a:prstGeom>
        </p:spPr>
        <p:txBody>
          <a:bodyPr wrap="square">
            <a:spAutoFit/>
          </a:bodyPr>
          <a:lstStyle/>
          <a:p>
            <a:pPr algn="ctr"/>
            <a:r>
              <a:rPr lang="sr-Latn-RS" dirty="0"/>
              <a:t>P</a:t>
            </a:r>
            <a:r>
              <a:rPr lang="en-US" dirty="0" err="1"/>
              <a:t>osmatranje</a:t>
            </a:r>
            <a:r>
              <a:rPr lang="en-US" dirty="0"/>
              <a:t> </a:t>
            </a:r>
            <a:r>
              <a:rPr lang="en-US" dirty="0" err="1"/>
              <a:t>krvnog</a:t>
            </a:r>
            <a:r>
              <a:rPr lang="en-US" dirty="0"/>
              <a:t> </a:t>
            </a:r>
            <a:r>
              <a:rPr lang="en-US" dirty="0" err="1"/>
              <a:t>protoka</a:t>
            </a:r>
            <a:r>
              <a:rPr lang="en-US" dirty="0"/>
              <a:t> u </a:t>
            </a:r>
            <a:r>
              <a:rPr lang="en-US" dirty="0" err="1"/>
              <a:t>koži</a:t>
            </a:r>
            <a:endParaRPr lang="en-US" dirty="0"/>
          </a:p>
        </p:txBody>
      </p:sp>
    </p:spTree>
    <p:extLst>
      <p:ext uri="{BB962C8B-B14F-4D97-AF65-F5344CB8AC3E}">
        <p14:creationId xmlns:p14="http://schemas.microsoft.com/office/powerpoint/2010/main" val="21446234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00"/>
                                        </p:tgtEl>
                                        <p:attrNameLst>
                                          <p:attrName>style.visibility</p:attrName>
                                        </p:attrNameLst>
                                      </p:cBhvr>
                                      <p:to>
                                        <p:strVal val="visible"/>
                                      </p:to>
                                    </p:set>
                                    <p:animEffect transition="in" filter="fade">
                                      <p:cBhvr>
                                        <p:cTn id="12" dur="500"/>
                                        <p:tgtEl>
                                          <p:spTgt spid="410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102"/>
                                        </p:tgtEl>
                                        <p:attrNameLst>
                                          <p:attrName>style.visibility</p:attrName>
                                        </p:attrNameLst>
                                      </p:cBhvr>
                                      <p:to>
                                        <p:strVal val="visible"/>
                                      </p:to>
                                    </p:set>
                                    <p:animEffect transition="in" filter="fade">
                                      <p:cBhvr>
                                        <p:cTn id="22" dur="500"/>
                                        <p:tgtEl>
                                          <p:spTgt spid="410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104"/>
                                        </p:tgtEl>
                                        <p:attrNameLst>
                                          <p:attrName>style.visibility</p:attrName>
                                        </p:attrNameLst>
                                      </p:cBhvr>
                                      <p:to>
                                        <p:strVal val="visible"/>
                                      </p:to>
                                    </p:set>
                                    <p:animEffect transition="in" filter="fade">
                                      <p:cBhvr>
                                        <p:cTn id="37" dur="500"/>
                                        <p:tgtEl>
                                          <p:spTgt spid="410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quarknet.fnal.gov/fnal-uc/quarknet-summer-research/QNET2010/Astronomy/em_spectrum.jpg">
            <a:extLst>
              <a:ext uri="{FF2B5EF4-FFF2-40B4-BE49-F238E27FC236}">
                <a16:creationId xmlns:a16="http://schemas.microsoft.com/office/drawing/2014/main" id="{CFAAE48F-BFA0-4522-B165-9A8B1ED039E1}"/>
              </a:ext>
            </a:extLst>
          </p:cNvPr>
          <p:cNvPicPr>
            <a:picLocks noChangeAspect="1" noChangeArrowheads="1"/>
          </p:cNvPicPr>
          <p:nvPr/>
        </p:nvPicPr>
        <p:blipFill rotWithShape="1">
          <a:blip r:embed="rId3" cstate="print"/>
          <a:srcRect t="33872" b="38709"/>
          <a:stretch/>
        </p:blipFill>
        <p:spPr bwMode="auto">
          <a:xfrm>
            <a:off x="0" y="0"/>
            <a:ext cx="6633304" cy="1143000"/>
          </a:xfrm>
          <a:prstGeom prst="rect">
            <a:avLst/>
          </a:prstGeom>
          <a:noFill/>
        </p:spPr>
      </p:pic>
      <p:sp>
        <p:nvSpPr>
          <p:cNvPr id="3" name="Rectangle 2">
            <a:extLst>
              <a:ext uri="{FF2B5EF4-FFF2-40B4-BE49-F238E27FC236}">
                <a16:creationId xmlns:a16="http://schemas.microsoft.com/office/drawing/2014/main" id="{3F601C0B-5A41-47C5-8304-E6739175A81E}"/>
              </a:ext>
            </a:extLst>
          </p:cNvPr>
          <p:cNvSpPr/>
          <p:nvPr/>
        </p:nvSpPr>
        <p:spPr>
          <a:xfrm>
            <a:off x="2971800" y="304800"/>
            <a:ext cx="1524000" cy="838200"/>
          </a:xfrm>
          <a:prstGeom prst="rect">
            <a:avLst/>
          </a:prstGeom>
          <a:noFill/>
          <a:ln w="571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656EC87-22E2-43CE-AFB3-8A4CEEFA793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892"/>
          <a:stretch/>
        </p:blipFill>
        <p:spPr bwMode="auto">
          <a:xfrm>
            <a:off x="152399" y="1473200"/>
            <a:ext cx="5639109" cy="378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a:extLst>
              <a:ext uri="{FF2B5EF4-FFF2-40B4-BE49-F238E27FC236}">
                <a16:creationId xmlns:a16="http://schemas.microsoft.com/office/drawing/2014/main" id="{A58A7E0E-DECB-4328-BFE9-74638052BBF9}"/>
              </a:ext>
            </a:extLst>
          </p:cNvPr>
          <p:cNvSpPr/>
          <p:nvPr/>
        </p:nvSpPr>
        <p:spPr>
          <a:xfrm>
            <a:off x="5867400" y="1473200"/>
            <a:ext cx="2743200" cy="2523768"/>
          </a:xfrm>
          <a:prstGeom prst="rect">
            <a:avLst/>
          </a:prstGeom>
        </p:spPr>
        <p:txBody>
          <a:bodyPr wrap="square">
            <a:spAutoFit/>
          </a:bodyPr>
          <a:lstStyle/>
          <a:p>
            <a:r>
              <a:rPr lang="sr-Latn-RS" sz="2400" dirty="0" err="1"/>
              <a:t>Mikrotalasi</a:t>
            </a:r>
            <a:endParaRPr lang="sr-Latn-RS" sz="2400" dirty="0"/>
          </a:p>
          <a:p>
            <a:endParaRPr lang="en-US" sz="2400" dirty="0"/>
          </a:p>
          <a:p>
            <a:pPr marL="342900" indent="-342900">
              <a:spcAft>
                <a:spcPts val="1200"/>
              </a:spcAft>
              <a:buFont typeface="Arial" panose="020B0604020202020204" pitchFamily="34" charset="0"/>
              <a:buChar char="•"/>
            </a:pPr>
            <a:r>
              <a:rPr lang="sr-Latn-RS" sz="2000" dirty="0"/>
              <a:t>Radar – ne zavisi od vremena i osvetljenja ambijenta</a:t>
            </a:r>
          </a:p>
          <a:p>
            <a:pPr marL="342900" indent="-342900">
              <a:spcAft>
                <a:spcPts val="1200"/>
              </a:spcAft>
              <a:buFont typeface="Arial" panose="020B0604020202020204" pitchFamily="34" charset="0"/>
              <a:buChar char="•"/>
            </a:pPr>
            <a:r>
              <a:rPr lang="sr-Latn-RS" sz="2000" dirty="0"/>
              <a:t>Slika: planine (jugoistočni Tibet)</a:t>
            </a:r>
            <a:endParaRPr lang="en-US" sz="2000" dirty="0"/>
          </a:p>
        </p:txBody>
      </p:sp>
    </p:spTree>
    <p:extLst>
      <p:ext uri="{BB962C8B-B14F-4D97-AF65-F5344CB8AC3E}">
        <p14:creationId xmlns:p14="http://schemas.microsoft.com/office/powerpoint/2010/main" val="25379507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fade">
                                      <p:cBhvr>
                                        <p:cTn id="1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quarknet.fnal.gov/fnal-uc/quarknet-summer-research/QNET2010/Astronomy/em_spectrum.jpg">
            <a:extLst>
              <a:ext uri="{FF2B5EF4-FFF2-40B4-BE49-F238E27FC236}">
                <a16:creationId xmlns:a16="http://schemas.microsoft.com/office/drawing/2014/main" id="{52D9347E-CFF6-4D26-BB2E-CAADB99C9EE0}"/>
              </a:ext>
            </a:extLst>
          </p:cNvPr>
          <p:cNvPicPr>
            <a:picLocks noChangeAspect="1" noChangeArrowheads="1"/>
          </p:cNvPicPr>
          <p:nvPr/>
        </p:nvPicPr>
        <p:blipFill rotWithShape="1">
          <a:blip r:embed="rId3" cstate="print"/>
          <a:srcRect t="33872" b="38709"/>
          <a:stretch/>
        </p:blipFill>
        <p:spPr bwMode="auto">
          <a:xfrm>
            <a:off x="0" y="0"/>
            <a:ext cx="6633304" cy="1143000"/>
          </a:xfrm>
          <a:prstGeom prst="rect">
            <a:avLst/>
          </a:prstGeom>
          <a:noFill/>
        </p:spPr>
      </p:pic>
      <p:sp>
        <p:nvSpPr>
          <p:cNvPr id="3" name="Rectangle 2">
            <a:extLst>
              <a:ext uri="{FF2B5EF4-FFF2-40B4-BE49-F238E27FC236}">
                <a16:creationId xmlns:a16="http://schemas.microsoft.com/office/drawing/2014/main" id="{9CB17092-0AEA-46B3-8F4D-8BE852BCB78A}"/>
              </a:ext>
            </a:extLst>
          </p:cNvPr>
          <p:cNvSpPr/>
          <p:nvPr/>
        </p:nvSpPr>
        <p:spPr>
          <a:xfrm>
            <a:off x="4495800" y="304800"/>
            <a:ext cx="2137504" cy="838200"/>
          </a:xfrm>
          <a:prstGeom prst="rect">
            <a:avLst/>
          </a:prstGeom>
          <a:noFill/>
          <a:ln w="571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5">
            <a:extLst>
              <a:ext uri="{FF2B5EF4-FFF2-40B4-BE49-F238E27FC236}">
                <a16:creationId xmlns:a16="http://schemas.microsoft.com/office/drawing/2014/main" id="{E583907B-4733-4271-929F-0DAD0A68E4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2133600"/>
            <a:ext cx="4807857" cy="403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peech Bubble: Rectangle with Corners Rounded 5">
            <a:extLst>
              <a:ext uri="{FF2B5EF4-FFF2-40B4-BE49-F238E27FC236}">
                <a16:creationId xmlns:a16="http://schemas.microsoft.com/office/drawing/2014/main" id="{6838CD87-FB2C-461F-9794-F8EBA7272D26}"/>
              </a:ext>
            </a:extLst>
          </p:cNvPr>
          <p:cNvSpPr/>
          <p:nvPr/>
        </p:nvSpPr>
        <p:spPr>
          <a:xfrm>
            <a:off x="1146628" y="1622822"/>
            <a:ext cx="2971800" cy="510778"/>
          </a:xfrm>
          <a:prstGeom prst="wedgeRoundRectCallout">
            <a:avLst/>
          </a:prstGeom>
        </p:spPr>
        <p:txBody>
          <a:bodyPr wrap="square">
            <a:spAutoFit/>
          </a:bodyPr>
          <a:lstStyle/>
          <a:p>
            <a:pPr algn="ctr"/>
            <a:r>
              <a:rPr lang="sr-Latn-RS" sz="2400" dirty="0">
                <a:solidFill>
                  <a:schemeClr val="tx1"/>
                </a:solidFill>
              </a:rPr>
              <a:t>Medicina (MRI)</a:t>
            </a:r>
          </a:p>
        </p:txBody>
      </p:sp>
    </p:spTree>
    <p:extLst>
      <p:ext uri="{BB962C8B-B14F-4D97-AF65-F5344CB8AC3E}">
        <p14:creationId xmlns:p14="http://schemas.microsoft.com/office/powerpoint/2010/main" val="29905408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Image result for Images of a crab pulsar">
            <a:extLst>
              <a:ext uri="{FF2B5EF4-FFF2-40B4-BE49-F238E27FC236}">
                <a16:creationId xmlns:a16="http://schemas.microsoft.com/office/drawing/2014/main" id="{F480A4E1-99C9-4A3F-BF2B-A9A134B10E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588" y="1066800"/>
            <a:ext cx="8878824" cy="2053229"/>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53241E4C-1FA3-4F20-95C7-2EE05A3C3A7E}"/>
              </a:ext>
            </a:extLst>
          </p:cNvPr>
          <p:cNvSpPr/>
          <p:nvPr/>
        </p:nvSpPr>
        <p:spPr>
          <a:xfrm>
            <a:off x="800100" y="65861"/>
            <a:ext cx="7543800" cy="830997"/>
          </a:xfrm>
          <a:prstGeom prst="rect">
            <a:avLst/>
          </a:prstGeom>
        </p:spPr>
        <p:txBody>
          <a:bodyPr wrap="square">
            <a:spAutoFit/>
          </a:bodyPr>
          <a:lstStyle/>
          <a:p>
            <a:pPr algn="ctr"/>
            <a:r>
              <a:rPr lang="sr-Latn-RS" sz="2400" dirty="0"/>
              <a:t>Ponekad slikamo istu scenu pomoću različitih modaliteta kako bismo dobili različite informacije o njoj</a:t>
            </a:r>
            <a:endParaRPr lang="en-US" sz="2400" dirty="0"/>
          </a:p>
        </p:txBody>
      </p:sp>
      <p:pic>
        <p:nvPicPr>
          <p:cNvPr id="5122" name="Picture 2" descr="1st LDCM images. hopefully it becomes Landsat 8 | Image, One image,  Observation">
            <a:extLst>
              <a:ext uri="{FF2B5EF4-FFF2-40B4-BE49-F238E27FC236}">
                <a16:creationId xmlns:a16="http://schemas.microsoft.com/office/drawing/2014/main" id="{FB7263A5-4C35-4262-8CCB-D8DD420512A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5552" y="3289971"/>
            <a:ext cx="5161544" cy="3441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0441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22"/>
                                        </p:tgtEl>
                                        <p:attrNameLst>
                                          <p:attrName>style.visibility</p:attrName>
                                        </p:attrNameLst>
                                      </p:cBhvr>
                                      <p:to>
                                        <p:strVal val="visible"/>
                                      </p:to>
                                    </p:set>
                                    <p:animEffect transition="in" filter="fade">
                                      <p:cBhvr>
                                        <p:cTn id="12"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CB12A-B3CF-4FD3-8F9E-0842A2660D61}"/>
              </a:ext>
            </a:extLst>
          </p:cNvPr>
          <p:cNvSpPr>
            <a:spLocks noGrp="1"/>
          </p:cNvSpPr>
          <p:nvPr>
            <p:ph type="title"/>
          </p:nvPr>
        </p:nvSpPr>
        <p:spPr/>
        <p:txBody>
          <a:bodyPr/>
          <a:lstStyle/>
          <a:p>
            <a:r>
              <a:rPr lang="sr-Latn-RS" dirty="0"/>
              <a:t>Ultrazvučne slike</a:t>
            </a:r>
            <a:endParaRPr lang="en-US" dirty="0"/>
          </a:p>
        </p:txBody>
      </p:sp>
      <p:sp>
        <p:nvSpPr>
          <p:cNvPr id="3" name="Content Placeholder 2">
            <a:extLst>
              <a:ext uri="{FF2B5EF4-FFF2-40B4-BE49-F238E27FC236}">
                <a16:creationId xmlns:a16="http://schemas.microsoft.com/office/drawing/2014/main" id="{82E6A081-87EA-4756-9189-186D0BC243BE}"/>
              </a:ext>
            </a:extLst>
          </p:cNvPr>
          <p:cNvSpPr>
            <a:spLocks noGrp="1"/>
          </p:cNvSpPr>
          <p:nvPr>
            <p:ph idx="1"/>
          </p:nvPr>
        </p:nvSpPr>
        <p:spPr>
          <a:xfrm>
            <a:off x="5333999" y="1122239"/>
            <a:ext cx="3679371" cy="5127835"/>
          </a:xfrm>
        </p:spPr>
        <p:txBody>
          <a:bodyPr/>
          <a:lstStyle/>
          <a:p>
            <a:r>
              <a:rPr lang="sr-Latn-RS" dirty="0"/>
              <a:t>Medicina</a:t>
            </a:r>
          </a:p>
          <a:p>
            <a:r>
              <a:rPr lang="sr-Latn-RS" dirty="0"/>
              <a:t>Geološka istraživanja</a:t>
            </a:r>
          </a:p>
          <a:p>
            <a:r>
              <a:rPr lang="sr-Latn-RS" dirty="0"/>
              <a:t>Industrijske primene</a:t>
            </a:r>
            <a:endParaRPr lang="en-US" dirty="0"/>
          </a:p>
        </p:txBody>
      </p:sp>
      <p:pic>
        <p:nvPicPr>
          <p:cNvPr id="6146" name="Picture 2" descr="Ultrasound - Wikipedia">
            <a:extLst>
              <a:ext uri="{FF2B5EF4-FFF2-40B4-BE49-F238E27FC236}">
                <a16:creationId xmlns:a16="http://schemas.microsoft.com/office/drawing/2014/main" id="{995B304D-48E7-4DE3-A1F5-D596D3A28F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629" y="1122239"/>
            <a:ext cx="4898571" cy="3689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6450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2D153-873E-4019-A8C6-4C672DB7B173}"/>
              </a:ext>
            </a:extLst>
          </p:cNvPr>
          <p:cNvSpPr>
            <a:spLocks noGrp="1"/>
          </p:cNvSpPr>
          <p:nvPr>
            <p:ph type="title"/>
          </p:nvPr>
        </p:nvSpPr>
        <p:spPr/>
        <p:txBody>
          <a:bodyPr/>
          <a:lstStyle/>
          <a:p>
            <a:r>
              <a:rPr lang="sr-Latn-RS" dirty="0"/>
              <a:t>Elektronska </a:t>
            </a:r>
            <a:r>
              <a:rPr lang="sr-Latn-RS" dirty="0" err="1"/>
              <a:t>mikroskopija</a:t>
            </a:r>
            <a:endParaRPr lang="en-US" dirty="0"/>
          </a:p>
        </p:txBody>
      </p:sp>
      <p:pic>
        <p:nvPicPr>
          <p:cNvPr id="7170" name="Picture 2" descr="Scanning electron microscope - Wikipedia">
            <a:extLst>
              <a:ext uri="{FF2B5EF4-FFF2-40B4-BE49-F238E27FC236}">
                <a16:creationId xmlns:a16="http://schemas.microsoft.com/office/drawing/2014/main" id="{1E0CF425-A79F-41E1-8C1B-521016F00A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1725" y="1219200"/>
            <a:ext cx="6940550" cy="52861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3706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p:sp>
        <p:nvSpPr>
          <p:cNvPr id="3" name="Content Placeholder 2"/>
          <p:cNvSpPr>
            <a:spLocks noGrp="1"/>
          </p:cNvSpPr>
          <p:nvPr>
            <p:ph idx="1"/>
          </p:nvPr>
        </p:nvSpPr>
        <p:spPr/>
        <p:txBody>
          <a:bodyPr>
            <a:normAutofit/>
          </a:bodyPr>
          <a:lstStyle/>
          <a:p>
            <a:r>
              <a:rPr lang="sr-Latn-RS" dirty="0"/>
              <a:t>P</a:t>
            </a:r>
            <a:r>
              <a:rPr lang="en-US" dirty="0" err="1"/>
              <a:t>olje</a:t>
            </a:r>
            <a:r>
              <a:rPr lang="en-US" dirty="0"/>
              <a:t> </a:t>
            </a:r>
            <a:r>
              <a:rPr lang="en-US" dirty="0" err="1"/>
              <a:t>digitalne</a:t>
            </a:r>
            <a:r>
              <a:rPr lang="en-US" dirty="0"/>
              <a:t> </a:t>
            </a:r>
            <a:r>
              <a:rPr lang="en-US" dirty="0" err="1"/>
              <a:t>obrade</a:t>
            </a:r>
            <a:r>
              <a:rPr lang="en-US" dirty="0"/>
              <a:t> </a:t>
            </a:r>
            <a:r>
              <a:rPr lang="en-US" dirty="0" err="1"/>
              <a:t>slika</a:t>
            </a:r>
            <a:r>
              <a:rPr lang="en-US" dirty="0"/>
              <a:t> </a:t>
            </a:r>
            <a:r>
              <a:rPr lang="en-US" dirty="0" err="1"/>
              <a:t>izgra</a:t>
            </a:r>
            <a:r>
              <a:rPr lang="sr-Latn-RS" dirty="0" err="1"/>
              <a:t>đeno</a:t>
            </a:r>
            <a:r>
              <a:rPr lang="sr-Latn-RS" dirty="0"/>
              <a:t> je na matematičkim i </a:t>
            </a:r>
            <a:r>
              <a:rPr lang="sr-Latn-RS" dirty="0" err="1"/>
              <a:t>probabilističkim</a:t>
            </a:r>
            <a:r>
              <a:rPr lang="sr-Latn-RS" dirty="0"/>
              <a:t> formulacijama</a:t>
            </a:r>
          </a:p>
          <a:p>
            <a:endParaRPr lang="sr-Latn-RS" dirty="0"/>
          </a:p>
          <a:p>
            <a:r>
              <a:rPr lang="sr-Latn-RS" dirty="0"/>
              <a:t>Međutim, ljudska intuicija i analiza često igraju ključnu ulogu u odabiru jedne tehnike naspram drugih</a:t>
            </a:r>
          </a:p>
          <a:p>
            <a:endParaRPr lang="sr-Latn-RS" dirty="0"/>
          </a:p>
          <a:p>
            <a:r>
              <a:rPr lang="sr-Latn-RS" dirty="0"/>
              <a:t>Često je ovaj izbor diktiran subjektivnim, vizuelnim procenama</a:t>
            </a:r>
          </a:p>
          <a:p>
            <a:endParaRPr lang="sr-Latn-RS" dirty="0"/>
          </a:p>
          <a:p>
            <a:r>
              <a:rPr lang="sr-Latn-RS" dirty="0"/>
              <a:t>Zato je dobar prvi korak razumevanje ljudske vizuelne percepcije</a:t>
            </a:r>
          </a:p>
          <a:p>
            <a:endParaRPr lang="sr-Latn-RS" dirty="0"/>
          </a:p>
          <a:p>
            <a:endParaRPr lang="sr-Latn-RS" dirty="0"/>
          </a:p>
        </p:txBody>
      </p:sp>
    </p:spTree>
    <p:extLst>
      <p:ext uri="{BB962C8B-B14F-4D97-AF65-F5344CB8AC3E}">
        <p14:creationId xmlns:p14="http://schemas.microsoft.com/office/powerpoint/2010/main" val="4263196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BBC33-0D82-4832-BE16-CF41203D750D}"/>
              </a:ext>
            </a:extLst>
          </p:cNvPr>
          <p:cNvSpPr>
            <a:spLocks noGrp="1"/>
          </p:cNvSpPr>
          <p:nvPr>
            <p:ph type="title"/>
          </p:nvPr>
        </p:nvSpPr>
        <p:spPr/>
        <p:txBody>
          <a:bodyPr/>
          <a:lstStyle/>
          <a:p>
            <a:r>
              <a:rPr lang="sr-Latn-RS" dirty="0"/>
              <a:t>Ljudski vid – Cilj analize</a:t>
            </a:r>
            <a:endParaRPr lang="en-US" dirty="0"/>
          </a:p>
        </p:txBody>
      </p:sp>
      <p:sp>
        <p:nvSpPr>
          <p:cNvPr id="3" name="Content Placeholder 2">
            <a:extLst>
              <a:ext uri="{FF2B5EF4-FFF2-40B4-BE49-F238E27FC236}">
                <a16:creationId xmlns:a16="http://schemas.microsoft.com/office/drawing/2014/main" id="{18B084A5-1266-4088-9F95-C9EBD1779924}"/>
              </a:ext>
            </a:extLst>
          </p:cNvPr>
          <p:cNvSpPr>
            <a:spLocks noGrp="1"/>
          </p:cNvSpPr>
          <p:nvPr>
            <p:ph idx="1"/>
          </p:nvPr>
        </p:nvSpPr>
        <p:spPr/>
        <p:txBody>
          <a:bodyPr/>
          <a:lstStyle/>
          <a:p>
            <a:r>
              <a:rPr lang="pl-PL" dirty="0"/>
              <a:t>Da shvatimo mehaniku i parametre koji utiču na to kako se slike formiraju kod ljudi i kako ih ljudi percipiraju</a:t>
            </a:r>
          </a:p>
          <a:p>
            <a:pPr lvl="1"/>
            <a:endParaRPr lang="pl-PL" dirty="0"/>
          </a:p>
          <a:p>
            <a:r>
              <a:rPr lang="pl-PL" dirty="0"/>
              <a:t>Fizička ograničenja ljudskog vizuelnog sistema </a:t>
            </a:r>
          </a:p>
          <a:p>
            <a:endParaRPr lang="pl-PL" dirty="0"/>
          </a:p>
          <a:p>
            <a:r>
              <a:rPr lang="pl-PL" dirty="0"/>
              <a:t>Kako ova ograničenja utiču na rad sa digitalnim slikama</a:t>
            </a:r>
          </a:p>
          <a:p>
            <a:pPr lvl="1"/>
            <a:endParaRPr lang="pl-PL" dirty="0"/>
          </a:p>
          <a:p>
            <a:r>
              <a:rPr lang="pl-PL" dirty="0"/>
              <a:t>Na primer, kako se ljudsko oko i elektronski uređaji razlikuju u pogledu rezolucije i mogućnosti adaptacije promeni u osvetljenju</a:t>
            </a:r>
          </a:p>
          <a:p>
            <a:endParaRPr lang="en-US" dirty="0"/>
          </a:p>
        </p:txBody>
      </p:sp>
    </p:spTree>
    <p:extLst>
      <p:ext uri="{BB962C8B-B14F-4D97-AF65-F5344CB8AC3E}">
        <p14:creationId xmlns:p14="http://schemas.microsoft.com/office/powerpoint/2010/main" val="473161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p:sp>
        <p:nvSpPr>
          <p:cNvPr id="3" name="Content Placeholder 2"/>
          <p:cNvSpPr>
            <a:spLocks noGrp="1"/>
          </p:cNvSpPr>
          <p:nvPr>
            <p:ph idx="1"/>
          </p:nvPr>
        </p:nvSpPr>
        <p:spPr/>
        <p:txBody>
          <a:bodyPr>
            <a:normAutofit/>
          </a:bodyPr>
          <a:lstStyle/>
          <a:p>
            <a:r>
              <a:rPr lang="sr-Latn-RS" dirty="0"/>
              <a:t>Iza kompleksnog aparata postoji izuzetna moć procesiranja</a:t>
            </a:r>
          </a:p>
          <a:p>
            <a:endParaRPr lang="sr-Latn-RS" dirty="0"/>
          </a:p>
          <a:p>
            <a:r>
              <a:rPr lang="en-US" dirty="0" err="1"/>
              <a:t>Prirodne</a:t>
            </a:r>
            <a:r>
              <a:rPr lang="en-US" dirty="0"/>
              <a:t> scene se </a:t>
            </a:r>
            <a:r>
              <a:rPr lang="en-US" dirty="0" err="1"/>
              <a:t>mogu</a:t>
            </a:r>
            <a:r>
              <a:rPr lang="en-US" dirty="0"/>
              <a:t> </a:t>
            </a:r>
            <a:r>
              <a:rPr lang="en-US" dirty="0" err="1"/>
              <a:t>vrlo</a:t>
            </a:r>
            <a:r>
              <a:rPr lang="en-US" dirty="0"/>
              <a:t> </a:t>
            </a:r>
            <a:r>
              <a:rPr lang="en-US" dirty="0" err="1"/>
              <a:t>brzo</a:t>
            </a:r>
            <a:r>
              <a:rPr lang="en-US" dirty="0"/>
              <a:t> </a:t>
            </a:r>
            <a:r>
              <a:rPr lang="en-US" dirty="0" err="1"/>
              <a:t>analizirati</a:t>
            </a:r>
            <a:r>
              <a:rPr lang="en-US" dirty="0"/>
              <a:t> u </a:t>
            </a:r>
            <a:r>
              <a:rPr lang="en-US" dirty="0" err="1"/>
              <a:t>mozgu</a:t>
            </a:r>
            <a:r>
              <a:rPr lang="en-US" dirty="0"/>
              <a:t> </a:t>
            </a:r>
            <a:r>
              <a:rPr lang="en-US" dirty="0" err="1"/>
              <a:t>iako</a:t>
            </a:r>
            <a:r>
              <a:rPr lang="en-US" dirty="0"/>
              <a:t> </a:t>
            </a:r>
            <a:r>
              <a:rPr lang="en-US" dirty="0" err="1"/>
              <a:t>su</a:t>
            </a:r>
            <a:r>
              <a:rPr lang="en-US" dirty="0"/>
              <a:t> </a:t>
            </a:r>
            <a:r>
              <a:rPr lang="en-US" dirty="0" err="1"/>
              <a:t>često</a:t>
            </a:r>
            <a:r>
              <a:rPr lang="en-US" dirty="0"/>
              <a:t> </a:t>
            </a:r>
            <a:r>
              <a:rPr lang="en-US" dirty="0" err="1"/>
              <a:t>kompleksne</a:t>
            </a:r>
            <a:endParaRPr lang="sr-Latn-RS" dirty="0"/>
          </a:p>
          <a:p>
            <a:pPr lvl="1"/>
            <a:r>
              <a:rPr lang="en-US" dirty="0" err="1"/>
              <a:t>Svet</a:t>
            </a:r>
            <a:r>
              <a:rPr lang="en-US" dirty="0"/>
              <a:t> u </a:t>
            </a:r>
            <a:r>
              <a:rPr lang="en-US" dirty="0" err="1"/>
              <a:t>kome</a:t>
            </a:r>
            <a:r>
              <a:rPr lang="en-US" dirty="0"/>
              <a:t> se </a:t>
            </a:r>
            <a:r>
              <a:rPr lang="en-US" dirty="0" err="1"/>
              <a:t>nalazimo</a:t>
            </a:r>
            <a:r>
              <a:rPr lang="en-US" dirty="0"/>
              <a:t> je </a:t>
            </a:r>
            <a:r>
              <a:rPr lang="en-US" dirty="0" err="1"/>
              <a:t>često</a:t>
            </a:r>
            <a:r>
              <a:rPr lang="en-US" dirty="0"/>
              <a:t> </a:t>
            </a:r>
            <a:r>
              <a:rPr lang="en-US" dirty="0" err="1"/>
              <a:t>zašumljen</a:t>
            </a:r>
            <a:r>
              <a:rPr lang="en-US" dirty="0"/>
              <a:t> </a:t>
            </a:r>
            <a:r>
              <a:rPr lang="en-US" dirty="0" err="1"/>
              <a:t>ili</a:t>
            </a:r>
            <a:r>
              <a:rPr lang="en-US" dirty="0"/>
              <a:t> </a:t>
            </a:r>
            <a:r>
              <a:rPr lang="en-US" dirty="0" err="1"/>
              <a:t>dvosmislen</a:t>
            </a:r>
            <a:r>
              <a:rPr lang="sr-Latn-RS" dirty="0"/>
              <a:t> (osvetljenje, ugao posmatranja)</a:t>
            </a:r>
            <a:r>
              <a:rPr lang="en-US" dirty="0"/>
              <a:t> </a:t>
            </a:r>
            <a:endParaRPr lang="sr-Latn-RS" dirty="0"/>
          </a:p>
          <a:p>
            <a:pPr lvl="1"/>
            <a:r>
              <a:rPr lang="sr-Latn-RS" dirty="0"/>
              <a:t>P</a:t>
            </a:r>
            <a:r>
              <a:rPr lang="en-US" dirty="0" err="1"/>
              <a:t>roblemi</a:t>
            </a:r>
            <a:r>
              <a:rPr lang="en-US" dirty="0"/>
              <a:t> </a:t>
            </a:r>
            <a:r>
              <a:rPr lang="en-US" dirty="0" err="1"/>
              <a:t>nisu</a:t>
            </a:r>
            <a:r>
              <a:rPr lang="en-US" dirty="0"/>
              <a:t> </a:t>
            </a:r>
            <a:r>
              <a:rPr lang="en-US" dirty="0" err="1"/>
              <a:t>uvek</a:t>
            </a:r>
            <a:r>
              <a:rPr lang="en-US" dirty="0"/>
              <a:t> </a:t>
            </a:r>
            <a:r>
              <a:rPr lang="en-US" dirty="0" err="1"/>
              <a:t>idealno</a:t>
            </a:r>
            <a:r>
              <a:rPr lang="en-US" dirty="0"/>
              <a:t> </a:t>
            </a:r>
            <a:r>
              <a:rPr lang="en-US" dirty="0" err="1"/>
              <a:t>predstavljeni</a:t>
            </a:r>
            <a:r>
              <a:rPr lang="en-US" dirty="0"/>
              <a:t> </a:t>
            </a:r>
            <a:endParaRPr lang="sr-Latn-RS" dirty="0"/>
          </a:p>
          <a:p>
            <a:pPr lvl="1"/>
            <a:r>
              <a:rPr lang="pl-PL" dirty="0"/>
              <a:t>U momentu donošenja odluke </a:t>
            </a:r>
            <a:r>
              <a:rPr lang="en-US" dirty="0" err="1"/>
              <a:t>ključne</a:t>
            </a:r>
            <a:r>
              <a:rPr lang="en-US" dirty="0"/>
              <a:t> </a:t>
            </a:r>
            <a:r>
              <a:rPr lang="pl-PL" dirty="0"/>
              <a:t>informacije nam nisu poznate</a:t>
            </a:r>
            <a:endParaRPr lang="en-US" dirty="0"/>
          </a:p>
          <a:p>
            <a:pPr marL="0" indent="0">
              <a:buNone/>
            </a:pPr>
            <a:endParaRPr lang="sr-Latn-RS" dirty="0"/>
          </a:p>
          <a:p>
            <a:endParaRPr lang="en-US" dirty="0">
              <a:latin typeface="Calibri" pitchFamily="34" charset="0"/>
              <a:cs typeface="Calibri" pitchFamily="34" charset="0"/>
            </a:endParaRPr>
          </a:p>
          <a:p>
            <a:endParaRPr lang="en-US" dirty="0"/>
          </a:p>
        </p:txBody>
      </p:sp>
    </p:spTree>
    <p:extLst>
      <p:ext uri="{BB962C8B-B14F-4D97-AF65-F5344CB8AC3E}">
        <p14:creationId xmlns:p14="http://schemas.microsoft.com/office/powerpoint/2010/main" val="389869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AA63F-4B86-4EF5-8D7B-D5726276AB4F}"/>
              </a:ext>
            </a:extLst>
          </p:cNvPr>
          <p:cNvSpPr>
            <a:spLocks noGrp="1"/>
          </p:cNvSpPr>
          <p:nvPr>
            <p:ph type="title"/>
          </p:nvPr>
        </p:nvSpPr>
        <p:spPr/>
        <p:txBody>
          <a:bodyPr/>
          <a:lstStyle/>
          <a:p>
            <a:r>
              <a:rPr lang="sr-Latn-RS" dirty="0"/>
              <a:t>Ljudski vid</a:t>
            </a:r>
            <a:endParaRPr lang="en-US" dirty="0"/>
          </a:p>
        </p:txBody>
      </p:sp>
      <p:sp>
        <p:nvSpPr>
          <p:cNvPr id="3" name="Content Placeholder 2">
            <a:extLst>
              <a:ext uri="{FF2B5EF4-FFF2-40B4-BE49-F238E27FC236}">
                <a16:creationId xmlns:a16="http://schemas.microsoft.com/office/drawing/2014/main" id="{4CD96228-5A3C-4311-A321-76A4689D0D42}"/>
              </a:ext>
            </a:extLst>
          </p:cNvPr>
          <p:cNvSpPr>
            <a:spLocks noGrp="1"/>
          </p:cNvSpPr>
          <p:nvPr>
            <p:ph idx="1"/>
          </p:nvPr>
        </p:nvSpPr>
        <p:spPr/>
        <p:txBody>
          <a:bodyPr/>
          <a:lstStyle/>
          <a:p>
            <a:r>
              <a:rPr lang="vi-VN" dirty="0">
                <a:latin typeface="Calibri" pitchFamily="34" charset="0"/>
                <a:cs typeface="Calibri" pitchFamily="34" charset="0"/>
              </a:rPr>
              <a:t>Pored sposobnosti da</a:t>
            </a:r>
            <a:r>
              <a:rPr lang="sr-Latn-RS" dirty="0">
                <a:latin typeface="Calibri" pitchFamily="34" charset="0"/>
                <a:cs typeface="Calibri" pitchFamily="34" charset="0"/>
              </a:rPr>
              <a:t> </a:t>
            </a:r>
            <a:r>
              <a:rPr lang="vi-VN" dirty="0">
                <a:latin typeface="Calibri" pitchFamily="34" charset="0"/>
                <a:cs typeface="Calibri" pitchFamily="34" charset="0"/>
              </a:rPr>
              <a:t>shvatimo svet oko sebe, takođe možemo i relativno brzo da odreagujemo na stimulanse</a:t>
            </a:r>
            <a:endParaRPr lang="sr-Latn-RS" dirty="0">
              <a:latin typeface="Calibri" pitchFamily="34" charset="0"/>
              <a:cs typeface="Calibri" pitchFamily="34" charset="0"/>
            </a:endParaRPr>
          </a:p>
          <a:p>
            <a:endParaRPr lang="sr-Latn-RS" dirty="0">
              <a:latin typeface="Calibri" pitchFamily="34" charset="0"/>
              <a:cs typeface="Calibri" pitchFamily="34" charset="0"/>
            </a:endParaRPr>
          </a:p>
          <a:p>
            <a:endParaRPr lang="sr-Latn-RS" dirty="0"/>
          </a:p>
          <a:p>
            <a:endParaRPr lang="sr-Latn-RS" dirty="0"/>
          </a:p>
          <a:p>
            <a:endParaRPr lang="sr-Latn-RS" dirty="0"/>
          </a:p>
          <a:p>
            <a:endParaRPr lang="sr-Latn-RS" dirty="0"/>
          </a:p>
          <a:p>
            <a:endParaRPr lang="sr-Latn-RS" dirty="0"/>
          </a:p>
          <a:p>
            <a:r>
              <a:rPr lang="sr-Latn-RS" dirty="0"/>
              <a:t>Većina ljudi procesira ~500 </a:t>
            </a:r>
            <a:r>
              <a:rPr lang="sr-Latn-RS" dirty="0" err="1"/>
              <a:t>megapiksela</a:t>
            </a:r>
            <a:r>
              <a:rPr lang="sr-Latn-RS" dirty="0"/>
              <a:t> u ~30 </a:t>
            </a:r>
            <a:r>
              <a:rPr lang="sr-Latn-RS" dirty="0" err="1"/>
              <a:t>fps</a:t>
            </a:r>
            <a:r>
              <a:rPr lang="sr-Latn-RS" dirty="0"/>
              <a:t> bez velikog napora</a:t>
            </a:r>
            <a:endParaRPr lang="en-US" dirty="0"/>
          </a:p>
          <a:p>
            <a:endParaRPr lang="en-US" dirty="0"/>
          </a:p>
        </p:txBody>
      </p:sp>
      <p:pic>
        <p:nvPicPr>
          <p:cNvPr id="8194" name="Picture 2" descr="Football - Wikipedia">
            <a:extLst>
              <a:ext uri="{FF2B5EF4-FFF2-40B4-BE49-F238E27FC236}">
                <a16:creationId xmlns:a16="http://schemas.microsoft.com/office/drawing/2014/main" id="{A50BB75C-E359-416D-B759-246F24A5CC2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57500" y="2261592"/>
            <a:ext cx="3429000" cy="2334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7376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94"/>
                                        </p:tgtEl>
                                        <p:attrNameLst>
                                          <p:attrName>style.visibility</p:attrName>
                                        </p:attrNameLst>
                                      </p:cBhvr>
                                      <p:to>
                                        <p:strVal val="visible"/>
                                      </p:to>
                                    </p:set>
                                    <p:animEffect transition="in" filter="fade">
                                      <p:cBhvr>
                                        <p:cTn id="12" dur="500"/>
                                        <p:tgtEl>
                                          <p:spTgt spid="819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Svetlost</a:t>
            </a:r>
            <a:r>
              <a:rPr lang="en-US" dirty="0"/>
              <a:t> </a:t>
            </a:r>
            <a:r>
              <a:rPr lang="en-US" dirty="0" err="1"/>
              <a:t>kao</a:t>
            </a:r>
            <a:r>
              <a:rPr lang="en-US" dirty="0"/>
              <a:t> </a:t>
            </a:r>
            <a:r>
              <a:rPr lang="en-US" dirty="0" err="1"/>
              <a:t>elektro-magnetno</a:t>
            </a:r>
            <a:r>
              <a:rPr lang="en-US" dirty="0"/>
              <a:t> </a:t>
            </a:r>
            <a:r>
              <a:rPr lang="en-US" dirty="0" err="1"/>
              <a:t>zra</a:t>
            </a:r>
            <a:r>
              <a:rPr lang="sr-Latn-RS" dirty="0"/>
              <a:t>čenje</a:t>
            </a:r>
            <a:endParaRPr lang="en-US" dirty="0"/>
          </a:p>
        </p:txBody>
      </p:sp>
      <p:sp>
        <p:nvSpPr>
          <p:cNvPr id="4" name="Content Placeholder 2"/>
          <p:cNvSpPr txBox="1">
            <a:spLocks/>
          </p:cNvSpPr>
          <p:nvPr/>
        </p:nvSpPr>
        <p:spPr>
          <a:xfrm>
            <a:off x="457200" y="5943600"/>
            <a:ext cx="8229600" cy="4572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sr-Latn-RS" sz="2200" dirty="0"/>
              <a:t>vidljive talasne dužine za prosečnog čoveka 390nm – 750nm</a:t>
            </a:r>
          </a:p>
        </p:txBody>
      </p:sp>
      <p:pic>
        <p:nvPicPr>
          <p:cNvPr id="5" name="Picture 2" descr="http://quarknet.fnal.gov/fnal-uc/quarknet-summer-research/QNET2010/Astronomy/em_spectrum.jpg"/>
          <p:cNvPicPr>
            <a:picLocks noChangeAspect="1" noChangeArrowheads="1"/>
          </p:cNvPicPr>
          <p:nvPr/>
        </p:nvPicPr>
        <p:blipFill rotWithShape="1">
          <a:blip r:embed="rId3" cstate="print"/>
          <a:srcRect t="67742"/>
          <a:stretch/>
        </p:blipFill>
        <p:spPr bwMode="auto">
          <a:xfrm>
            <a:off x="813127" y="4267200"/>
            <a:ext cx="7517747" cy="1524000"/>
          </a:xfrm>
          <a:prstGeom prst="rect">
            <a:avLst/>
          </a:prstGeom>
          <a:noFill/>
        </p:spPr>
      </p:pic>
      <p:pic>
        <p:nvPicPr>
          <p:cNvPr id="7" name="Picture 2" descr="http://quarknet.fnal.gov/fnal-uc/quarknet-summer-research/QNET2010/Astronomy/em_spectrum.jpg">
            <a:extLst>
              <a:ext uri="{FF2B5EF4-FFF2-40B4-BE49-F238E27FC236}">
                <a16:creationId xmlns:a16="http://schemas.microsoft.com/office/drawing/2014/main" id="{D77D9DE8-40F4-4CF8-93E8-7FA305341C6C}"/>
              </a:ext>
            </a:extLst>
          </p:cNvPr>
          <p:cNvPicPr>
            <a:picLocks noChangeAspect="1" noChangeArrowheads="1"/>
          </p:cNvPicPr>
          <p:nvPr/>
        </p:nvPicPr>
        <p:blipFill rotWithShape="1">
          <a:blip r:embed="rId3" cstate="print"/>
          <a:srcRect b="32258"/>
          <a:stretch/>
        </p:blipFill>
        <p:spPr bwMode="auto">
          <a:xfrm>
            <a:off x="813126" y="1066800"/>
            <a:ext cx="7517747" cy="3200400"/>
          </a:xfrm>
          <a:prstGeom prst="rect">
            <a:avLst/>
          </a:prstGeom>
          <a:noFill/>
        </p:spPr>
      </p:pic>
    </p:spTree>
    <p:extLst>
      <p:ext uri="{BB962C8B-B14F-4D97-AF65-F5344CB8AC3E}">
        <p14:creationId xmlns:p14="http://schemas.microsoft.com/office/powerpoint/2010/main" val="4074564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p:pic>
        <p:nvPicPr>
          <p:cNvPr id="9220" name="Picture 4" descr="Driving in heavy rain | Tips for safe driving | Uniroyal">
            <a:extLst>
              <a:ext uri="{FF2B5EF4-FFF2-40B4-BE49-F238E27FC236}">
                <a16:creationId xmlns:a16="http://schemas.microsoft.com/office/drawing/2014/main" id="{8BED87CB-CE42-4917-8723-F4E1E8F0C0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066800"/>
            <a:ext cx="4267200" cy="239602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7332DED-4F13-4AD0-978E-2A9892919EC0}"/>
              </a:ext>
            </a:extLst>
          </p:cNvPr>
          <p:cNvSpPr/>
          <p:nvPr/>
        </p:nvSpPr>
        <p:spPr>
          <a:xfrm>
            <a:off x="4572000" y="1066800"/>
            <a:ext cx="4343400" cy="707886"/>
          </a:xfrm>
          <a:prstGeom prst="rect">
            <a:avLst/>
          </a:prstGeom>
        </p:spPr>
        <p:txBody>
          <a:bodyPr wrap="square">
            <a:spAutoFit/>
          </a:bodyPr>
          <a:lstStyle/>
          <a:p>
            <a:pPr algn="ctr"/>
            <a:r>
              <a:rPr lang="en-US" sz="2000" dirty="0"/>
              <a:t>Za </a:t>
            </a:r>
            <a:r>
              <a:rPr lang="en-US" sz="2000" dirty="0" err="1"/>
              <a:t>razumevanje</a:t>
            </a:r>
            <a:r>
              <a:rPr lang="sr-Latn-RS" sz="2000" dirty="0"/>
              <a:t> slike</a:t>
            </a:r>
            <a:r>
              <a:rPr lang="en-US" sz="2000" dirty="0"/>
              <a:t>, pored </a:t>
            </a:r>
            <a:r>
              <a:rPr lang="en-US" sz="2000" dirty="0" err="1"/>
              <a:t>fizičkog</a:t>
            </a:r>
            <a:r>
              <a:rPr lang="en-US" sz="2000" dirty="0"/>
              <a:t> </a:t>
            </a:r>
            <a:r>
              <a:rPr lang="en-US" sz="2000" dirty="0" err="1"/>
              <a:t>čula</a:t>
            </a:r>
            <a:r>
              <a:rPr lang="en-US" sz="2000" dirty="0"/>
              <a:t> </a:t>
            </a:r>
            <a:r>
              <a:rPr lang="en-US" sz="2000" dirty="0" err="1"/>
              <a:t>vida</a:t>
            </a:r>
            <a:r>
              <a:rPr lang="sr-Latn-RS" sz="2000" dirty="0"/>
              <a:t>,</a:t>
            </a:r>
            <a:r>
              <a:rPr lang="en-US" sz="2000" dirty="0"/>
              <a:t> </a:t>
            </a:r>
            <a:r>
              <a:rPr lang="en-US" sz="2000" dirty="0" err="1"/>
              <a:t>koristi</a:t>
            </a:r>
            <a:r>
              <a:rPr lang="sr-Latn-RS" sz="2000" dirty="0" err="1"/>
              <a:t>mo</a:t>
            </a:r>
            <a:r>
              <a:rPr lang="en-US" sz="2000" dirty="0"/>
              <a:t> </a:t>
            </a:r>
            <a:r>
              <a:rPr lang="sr-Latn-RS" sz="2000" dirty="0"/>
              <a:t>i </a:t>
            </a:r>
            <a:r>
              <a:rPr lang="en-US" sz="2000" dirty="0" err="1"/>
              <a:t>kontekst</a:t>
            </a:r>
            <a:endParaRPr lang="en-US" sz="2000" dirty="0"/>
          </a:p>
        </p:txBody>
      </p:sp>
      <p:sp>
        <p:nvSpPr>
          <p:cNvPr id="6" name="Rectangle 5">
            <a:extLst>
              <a:ext uri="{FF2B5EF4-FFF2-40B4-BE49-F238E27FC236}">
                <a16:creationId xmlns:a16="http://schemas.microsoft.com/office/drawing/2014/main" id="{4A7DD6D5-F21F-432A-91FF-4AFAD2A556B2}"/>
              </a:ext>
            </a:extLst>
          </p:cNvPr>
          <p:cNvSpPr/>
          <p:nvPr/>
        </p:nvSpPr>
        <p:spPr>
          <a:xfrm>
            <a:off x="158663" y="3680856"/>
            <a:ext cx="4260937" cy="1938992"/>
          </a:xfrm>
          <a:prstGeom prst="rect">
            <a:avLst/>
          </a:prstGeom>
        </p:spPr>
        <p:txBody>
          <a:bodyPr wrap="square">
            <a:spAutoFit/>
          </a:bodyPr>
          <a:lstStyle/>
          <a:p>
            <a:r>
              <a:rPr lang="en-US" sz="2000" dirty="0" err="1"/>
              <a:t>Jedan</a:t>
            </a:r>
            <a:r>
              <a:rPr lang="en-US" sz="2000" dirty="0"/>
              <a:t> od </a:t>
            </a:r>
            <a:r>
              <a:rPr lang="en-US" sz="2000" dirty="0" err="1"/>
              <a:t>ključnih</a:t>
            </a:r>
            <a:r>
              <a:rPr lang="en-US" sz="2000" dirty="0"/>
              <a:t> </a:t>
            </a:r>
            <a:r>
              <a:rPr lang="en-US" sz="2000" dirty="0" err="1"/>
              <a:t>faktora</a:t>
            </a:r>
            <a:r>
              <a:rPr lang="en-US" sz="2000" dirty="0"/>
              <a:t> </a:t>
            </a:r>
            <a:r>
              <a:rPr lang="en-US" sz="2000" dirty="0" err="1"/>
              <a:t>sposobnosti</a:t>
            </a:r>
            <a:r>
              <a:rPr lang="en-US" sz="2000" dirty="0"/>
              <a:t> </a:t>
            </a:r>
            <a:r>
              <a:rPr lang="sr-Latn-RS" sz="2000" dirty="0"/>
              <a:t>snalaženja </a:t>
            </a:r>
            <a:r>
              <a:rPr lang="en-US" sz="2000" dirty="0"/>
              <a:t> u </a:t>
            </a:r>
            <a:r>
              <a:rPr lang="en-US" sz="2000" dirty="0" err="1"/>
              <a:t>realnom</a:t>
            </a:r>
            <a:r>
              <a:rPr lang="en-US" sz="2000" dirty="0"/>
              <a:t> </a:t>
            </a:r>
            <a:r>
              <a:rPr lang="en-US" sz="2000" dirty="0" err="1"/>
              <a:t>svetu</a:t>
            </a:r>
            <a:r>
              <a:rPr lang="en-US" sz="2000" dirty="0"/>
              <a:t> je </a:t>
            </a:r>
            <a:r>
              <a:rPr lang="en-US" sz="2000" dirty="0" err="1"/>
              <a:t>činjenica</a:t>
            </a:r>
            <a:r>
              <a:rPr lang="en-US" sz="2000" dirty="0"/>
              <a:t> da </a:t>
            </a:r>
            <a:r>
              <a:rPr lang="en-US" sz="2000" dirty="0" err="1"/>
              <a:t>smo</a:t>
            </a:r>
            <a:r>
              <a:rPr lang="en-US" sz="2000" dirty="0"/>
              <a:t> </a:t>
            </a:r>
            <a:r>
              <a:rPr lang="en-US" sz="2000" dirty="0" err="1"/>
              <a:t>navikli</a:t>
            </a:r>
            <a:r>
              <a:rPr lang="en-US" sz="2000" dirty="0"/>
              <a:t> </a:t>
            </a:r>
            <a:r>
              <a:rPr lang="en-US" sz="2000" dirty="0" err="1"/>
              <a:t>na</a:t>
            </a:r>
            <a:r>
              <a:rPr lang="sr-Latn-RS" sz="2000" dirty="0"/>
              <a:t> određene m</a:t>
            </a:r>
            <a:r>
              <a:rPr lang="en-US" sz="2000" dirty="0" err="1"/>
              <a:t>ehanizme</a:t>
            </a:r>
            <a:r>
              <a:rPr lang="sr-Latn-RS" sz="2000" dirty="0"/>
              <a:t>, veličine i količine.</a:t>
            </a:r>
          </a:p>
          <a:p>
            <a:endParaRPr lang="sr-Latn-RS" sz="2000" dirty="0"/>
          </a:p>
          <a:p>
            <a:r>
              <a:rPr lang="sr-Latn-RS" sz="2000" dirty="0"/>
              <a:t>Zamislite…</a:t>
            </a:r>
          </a:p>
        </p:txBody>
      </p:sp>
      <p:sp>
        <p:nvSpPr>
          <p:cNvPr id="7" name="Speech Bubble: Rectangle with Corners Rounded 6">
            <a:extLst>
              <a:ext uri="{FF2B5EF4-FFF2-40B4-BE49-F238E27FC236}">
                <a16:creationId xmlns:a16="http://schemas.microsoft.com/office/drawing/2014/main" id="{AC1ED1D1-0C12-4D07-8855-BF84976DAC75}"/>
              </a:ext>
            </a:extLst>
          </p:cNvPr>
          <p:cNvSpPr/>
          <p:nvPr/>
        </p:nvSpPr>
        <p:spPr>
          <a:xfrm>
            <a:off x="1905000" y="5029200"/>
            <a:ext cx="2057400" cy="442674"/>
          </a:xfrm>
          <a:prstGeom prst="wedgeRoundRectCallout">
            <a:avLst>
              <a:gd name="adj1" fmla="val -71974"/>
              <a:gd name="adj2" fmla="val 37034"/>
              <a:gd name="adj3" fmla="val 16667"/>
            </a:avLst>
          </a:prstGeom>
          <a:ln>
            <a:solidFill>
              <a:schemeClr val="tx1"/>
            </a:solidFill>
          </a:ln>
        </p:spPr>
        <p:txBody>
          <a:bodyPr wrap="square">
            <a:spAutoFit/>
          </a:bodyPr>
          <a:lstStyle/>
          <a:p>
            <a:pPr algn="ctr"/>
            <a:r>
              <a:rPr lang="sr-Latn-RS" sz="2000" dirty="0">
                <a:solidFill>
                  <a:schemeClr val="tx1"/>
                </a:solidFill>
              </a:rPr>
              <a:t>Dve banane</a:t>
            </a:r>
            <a:endParaRPr lang="en-US" sz="2000" dirty="0">
              <a:solidFill>
                <a:schemeClr val="tx1"/>
              </a:solidFill>
            </a:endParaRPr>
          </a:p>
        </p:txBody>
      </p:sp>
      <mc:AlternateContent xmlns:mc="http://schemas.openxmlformats.org/markup-compatibility/2006">
        <mc:Choice xmlns:a14="http://schemas.microsoft.com/office/drawing/2010/main" Requires="a14">
          <p:sp>
            <p:nvSpPr>
              <p:cNvPr id="10" name="Speech Bubble: Rectangle with Corners Rounded 9">
                <a:extLst>
                  <a:ext uri="{FF2B5EF4-FFF2-40B4-BE49-F238E27FC236}">
                    <a16:creationId xmlns:a16="http://schemas.microsoft.com/office/drawing/2014/main" id="{8B5EBD54-074C-44BB-84D6-9B430D4E9824}"/>
                  </a:ext>
                </a:extLst>
              </p:cNvPr>
              <p:cNvSpPr/>
              <p:nvPr/>
            </p:nvSpPr>
            <p:spPr>
              <a:xfrm>
                <a:off x="1905000" y="5619848"/>
                <a:ext cx="2819402" cy="783193"/>
              </a:xfrm>
              <a:prstGeom prst="wedgeRoundRectCallout">
                <a:avLst>
                  <a:gd name="adj1" fmla="val -66198"/>
                  <a:gd name="adj2" fmla="val -63725"/>
                  <a:gd name="adj3" fmla="val 16667"/>
                </a:avLst>
              </a:prstGeom>
              <a:ln>
                <a:solidFill>
                  <a:schemeClr val="tx1"/>
                </a:solidFill>
              </a:ln>
            </p:spPr>
            <p:txBody>
              <a:bodyPr wrap="square">
                <a:spAutoFit/>
              </a:bodyPr>
              <a:lstStyle/>
              <a:p>
                <a:pPr algn="ctr"/>
                <a14:m>
                  <m:oMath xmlns:m="http://schemas.openxmlformats.org/officeDocument/2006/math">
                    <m:sSup>
                      <m:sSupPr>
                        <m:ctrlPr>
                          <a:rPr lang="en-US" sz="2000" b="0" i="1" smtClean="0">
                            <a:latin typeface="Cambria Math" panose="02040503050406030204" pitchFamily="18" charset="0"/>
                          </a:rPr>
                        </m:ctrlPr>
                      </m:sSupPr>
                      <m:e>
                        <m:r>
                          <a:rPr lang="sr-Latn-RS" sz="2000" b="0" i="1" smtClean="0">
                            <a:latin typeface="Cambria Math" panose="02040503050406030204" pitchFamily="18" charset="0"/>
                          </a:rPr>
                          <m:t>10</m:t>
                        </m:r>
                      </m:e>
                      <m:sup>
                        <m:r>
                          <a:rPr lang="en-US" sz="2000" b="0" i="1" smtClean="0">
                            <a:latin typeface="Cambria Math" panose="02040503050406030204" pitchFamily="18" charset="0"/>
                          </a:rPr>
                          <m:t>6</m:t>
                        </m:r>
                      </m:sup>
                    </m:sSup>
                  </m:oMath>
                </a14:m>
                <a:r>
                  <a:rPr lang="en-US" sz="2000" dirty="0"/>
                  <a:t> </a:t>
                </a:r>
                <a:r>
                  <a:rPr lang="en-US" sz="2000" dirty="0" err="1"/>
                  <a:t>tona</a:t>
                </a:r>
                <a:r>
                  <a:rPr lang="en-US" sz="2000" dirty="0"/>
                  <a:t> </a:t>
                </a:r>
                <a:r>
                  <a:rPr lang="en-US" sz="2000" dirty="0" err="1"/>
                  <a:t>materije</a:t>
                </a:r>
                <a:r>
                  <a:rPr lang="en-US" sz="2000" dirty="0"/>
                  <a:t> </a:t>
                </a:r>
                <a:r>
                  <a:rPr lang="pl-PL" sz="2000" dirty="0"/>
                  <a:t>neutronske zvezde</a:t>
                </a:r>
                <a:endParaRPr lang="en-US" sz="2000" dirty="0">
                  <a:solidFill>
                    <a:schemeClr val="tx1"/>
                  </a:solidFill>
                </a:endParaRPr>
              </a:p>
            </p:txBody>
          </p:sp>
        </mc:Choice>
        <mc:Fallback>
          <p:sp>
            <p:nvSpPr>
              <p:cNvPr id="10" name="Speech Bubble: Rectangle with Corners Rounded 9">
                <a:extLst>
                  <a:ext uri="{FF2B5EF4-FFF2-40B4-BE49-F238E27FC236}">
                    <a16:creationId xmlns:a16="http://schemas.microsoft.com/office/drawing/2014/main" id="{8B5EBD54-074C-44BB-84D6-9B430D4E9824}"/>
                  </a:ext>
                </a:extLst>
              </p:cNvPr>
              <p:cNvSpPr>
                <a:spLocks noRot="1" noChangeAspect="1" noMove="1" noResize="1" noEditPoints="1" noAdjustHandles="1" noChangeArrowheads="1" noChangeShapeType="1" noTextEdit="1"/>
              </p:cNvSpPr>
              <p:nvPr/>
            </p:nvSpPr>
            <p:spPr>
              <a:xfrm>
                <a:off x="1905000" y="5619848"/>
                <a:ext cx="2819402" cy="783193"/>
              </a:xfrm>
              <a:prstGeom prst="wedgeRoundRectCallout">
                <a:avLst>
                  <a:gd name="adj1" fmla="val -66198"/>
                  <a:gd name="adj2" fmla="val -63725"/>
                  <a:gd name="adj3" fmla="val 16667"/>
                </a:avLst>
              </a:prstGeom>
              <a:blipFill>
                <a:blip r:embed="rId4"/>
                <a:stretch>
                  <a:fillRect b="-6757"/>
                </a:stretch>
              </a:blipFill>
              <a:ln>
                <a:solidFill>
                  <a:schemeClr val="tx1"/>
                </a:solidFill>
              </a:ln>
            </p:spPr>
            <p:txBody>
              <a:bodyPr/>
              <a:lstStyle/>
              <a:p>
                <a:r>
                  <a:rPr lang="en-US">
                    <a:noFill/>
                  </a:rPr>
                  <a:t> </a:t>
                </a:r>
              </a:p>
            </p:txBody>
          </p:sp>
        </mc:Fallback>
      </mc:AlternateContent>
      <p:sp>
        <p:nvSpPr>
          <p:cNvPr id="8" name="Rectangle 7">
            <a:extLst>
              <a:ext uri="{FF2B5EF4-FFF2-40B4-BE49-F238E27FC236}">
                <a16:creationId xmlns:a16="http://schemas.microsoft.com/office/drawing/2014/main" id="{73B0A0E1-4AB4-4DAB-9AA1-A127ED6993D0}"/>
              </a:ext>
            </a:extLst>
          </p:cNvPr>
          <p:cNvSpPr/>
          <p:nvPr/>
        </p:nvSpPr>
        <p:spPr>
          <a:xfrm>
            <a:off x="4724402" y="2068172"/>
            <a:ext cx="4190998" cy="1938992"/>
          </a:xfrm>
          <a:prstGeom prst="rect">
            <a:avLst/>
          </a:prstGeom>
        </p:spPr>
        <p:txBody>
          <a:bodyPr wrap="square">
            <a:spAutoFit/>
          </a:bodyPr>
          <a:lstStyle/>
          <a:p>
            <a:pPr algn="ctr"/>
            <a:r>
              <a:rPr lang="en-US" sz="2000" dirty="0" err="1"/>
              <a:t>Pred</a:t>
            </a:r>
            <a:r>
              <a:rPr lang="en-US" sz="2000" dirty="0"/>
              <a:t> </a:t>
            </a:r>
            <a:r>
              <a:rPr lang="en-US" sz="2000" dirty="0" err="1"/>
              <a:t>iskustva</a:t>
            </a:r>
            <a:r>
              <a:rPr lang="en-US" sz="2000" dirty="0"/>
              <a:t> o </a:t>
            </a:r>
            <a:r>
              <a:rPr lang="en-US" sz="2000" dirty="0" err="1"/>
              <a:t>razmerama</a:t>
            </a:r>
            <a:r>
              <a:rPr lang="en-US" sz="2000" dirty="0"/>
              <a:t> </a:t>
            </a:r>
            <a:r>
              <a:rPr lang="en-US" sz="2000" dirty="0" err="1"/>
              <a:t>čestih</a:t>
            </a:r>
            <a:r>
              <a:rPr lang="en-US" sz="2000" dirty="0"/>
              <a:t> </a:t>
            </a:r>
            <a:r>
              <a:rPr lang="en-US" sz="2000" dirty="0" err="1"/>
              <a:t>stvari</a:t>
            </a:r>
            <a:r>
              <a:rPr lang="en-US" sz="2000" dirty="0"/>
              <a:t>, </a:t>
            </a:r>
            <a:r>
              <a:rPr lang="en-US" sz="2000" dirty="0" err="1"/>
              <a:t>aparat</a:t>
            </a:r>
            <a:r>
              <a:rPr lang="en-US" sz="2000" dirty="0"/>
              <a:t> </a:t>
            </a:r>
            <a:r>
              <a:rPr lang="en-US" sz="2000" dirty="0" err="1"/>
              <a:t>skriva</a:t>
            </a:r>
            <a:r>
              <a:rPr lang="en-US" sz="2000" dirty="0"/>
              <a:t> od </a:t>
            </a:r>
            <a:r>
              <a:rPr lang="en-US" sz="2000" dirty="0" err="1"/>
              <a:t>svesti</a:t>
            </a:r>
            <a:r>
              <a:rPr lang="en-US" sz="2000" dirty="0"/>
              <a:t> da </a:t>
            </a:r>
            <a:r>
              <a:rPr lang="en-US" sz="2000" dirty="0" err="1"/>
              <a:t>koristi</a:t>
            </a:r>
            <a:r>
              <a:rPr lang="en-US" sz="2000" dirty="0"/>
              <a:t> </a:t>
            </a:r>
            <a:r>
              <a:rPr lang="en-US" sz="2000" dirty="0" err="1"/>
              <a:t>perspektivu</a:t>
            </a:r>
            <a:r>
              <a:rPr lang="en-US" sz="2000" dirty="0"/>
              <a:t>, </a:t>
            </a:r>
            <a:r>
              <a:rPr lang="en-US" sz="2000" dirty="0" err="1"/>
              <a:t>binokularan</a:t>
            </a:r>
            <a:r>
              <a:rPr lang="en-US" sz="2000" dirty="0"/>
              <a:t> vid, </a:t>
            </a:r>
            <a:r>
              <a:rPr lang="en-US" sz="2000" dirty="0" err="1"/>
              <a:t>i</a:t>
            </a:r>
            <a:r>
              <a:rPr lang="en-US" sz="2000" dirty="0"/>
              <a:t> </a:t>
            </a:r>
            <a:r>
              <a:rPr lang="en-US" sz="2000" dirty="0" err="1"/>
              <a:t>razne</a:t>
            </a:r>
            <a:r>
              <a:rPr lang="en-US" sz="2000" dirty="0"/>
              <a:t> </a:t>
            </a:r>
            <a:r>
              <a:rPr lang="en-US" sz="2000" dirty="0" err="1"/>
              <a:t>druge</a:t>
            </a:r>
            <a:r>
              <a:rPr lang="en-US" sz="2000" dirty="0"/>
              <a:t> </a:t>
            </a:r>
            <a:r>
              <a:rPr lang="en-US" sz="2000" dirty="0" err="1"/>
              <a:t>vizualne</a:t>
            </a:r>
            <a:r>
              <a:rPr lang="en-US" sz="2000" dirty="0"/>
              <a:t> </a:t>
            </a:r>
            <a:r>
              <a:rPr lang="en-US" sz="2000" dirty="0" err="1"/>
              <a:t>trikove</a:t>
            </a:r>
            <a:r>
              <a:rPr lang="en-US" sz="2000" dirty="0"/>
              <a:t> da bi </a:t>
            </a:r>
            <a:r>
              <a:rPr lang="en-US" sz="2000" dirty="0" err="1"/>
              <a:t>odredio</a:t>
            </a:r>
            <a:r>
              <a:rPr lang="en-US" sz="2000" dirty="0"/>
              <a:t> </a:t>
            </a:r>
            <a:r>
              <a:rPr lang="en-US" sz="2000" dirty="0" err="1"/>
              <a:t>razdaljinu</a:t>
            </a:r>
            <a:r>
              <a:rPr lang="en-US" sz="2000" dirty="0"/>
              <a:t> </a:t>
            </a:r>
            <a:r>
              <a:rPr lang="en-US" sz="2000" dirty="0" err="1"/>
              <a:t>i</a:t>
            </a:r>
            <a:r>
              <a:rPr lang="en-US" sz="2000" dirty="0"/>
              <a:t> </a:t>
            </a:r>
            <a:r>
              <a:rPr lang="en-US" sz="2000" dirty="0" err="1"/>
              <a:t>veličinu</a:t>
            </a:r>
            <a:r>
              <a:rPr lang="en-US" sz="2000" dirty="0"/>
              <a:t> </a:t>
            </a:r>
            <a:r>
              <a:rPr lang="en-US" sz="2000" dirty="0" err="1"/>
              <a:t>objekata</a:t>
            </a:r>
            <a:r>
              <a:rPr lang="en-US" sz="2000" dirty="0"/>
              <a:t> </a:t>
            </a:r>
            <a:r>
              <a:rPr lang="en-US" sz="2000" dirty="0" err="1"/>
              <a:t>koje</a:t>
            </a:r>
            <a:r>
              <a:rPr lang="en-US" sz="2000" dirty="0"/>
              <a:t> </a:t>
            </a:r>
            <a:r>
              <a:rPr lang="en-US" sz="2000" dirty="0" err="1"/>
              <a:t>posmatramo</a:t>
            </a:r>
            <a:endParaRPr lang="sr-Latn-RS" sz="2000" dirty="0"/>
          </a:p>
        </p:txBody>
      </p:sp>
      <p:sp>
        <p:nvSpPr>
          <p:cNvPr id="9" name="Rectangle 8">
            <a:extLst>
              <a:ext uri="{FF2B5EF4-FFF2-40B4-BE49-F238E27FC236}">
                <a16:creationId xmlns:a16="http://schemas.microsoft.com/office/drawing/2014/main" id="{7E99B89D-140A-480D-AFED-5645D4391235}"/>
              </a:ext>
            </a:extLst>
          </p:cNvPr>
          <p:cNvSpPr/>
          <p:nvPr/>
        </p:nvSpPr>
        <p:spPr>
          <a:xfrm>
            <a:off x="5029200" y="4300650"/>
            <a:ext cx="1600198" cy="1754326"/>
          </a:xfrm>
          <a:prstGeom prst="rect">
            <a:avLst/>
          </a:prstGeom>
        </p:spPr>
        <p:txBody>
          <a:bodyPr wrap="square">
            <a:spAutoFit/>
          </a:bodyPr>
          <a:lstStyle/>
          <a:p>
            <a:pPr algn="ctr"/>
            <a:r>
              <a:rPr lang="sr-Latn-RS" dirty="0"/>
              <a:t>K</a:t>
            </a:r>
            <a:r>
              <a:rPr lang="en-US" dirty="0" err="1"/>
              <a:t>ada</a:t>
            </a:r>
            <a:r>
              <a:rPr lang="en-US" dirty="0"/>
              <a:t> se </a:t>
            </a:r>
            <a:r>
              <a:rPr lang="en-US" dirty="0" err="1"/>
              <a:t>ljudi</a:t>
            </a:r>
            <a:r>
              <a:rPr lang="en-US" dirty="0"/>
              <a:t> ne </a:t>
            </a:r>
            <a:r>
              <a:rPr lang="en-US" dirty="0" err="1"/>
              <a:t>nalaze</a:t>
            </a:r>
            <a:r>
              <a:rPr lang="en-US" dirty="0"/>
              <a:t> u </a:t>
            </a:r>
            <a:r>
              <a:rPr lang="en-US" dirty="0" err="1"/>
              <a:t>uobičajenom</a:t>
            </a:r>
            <a:r>
              <a:rPr lang="en-US" dirty="0"/>
              <a:t> </a:t>
            </a:r>
            <a:r>
              <a:rPr lang="en-US" dirty="0" err="1"/>
              <a:t>okruženju</a:t>
            </a:r>
            <a:r>
              <a:rPr lang="en-US" dirty="0"/>
              <a:t>, </a:t>
            </a:r>
            <a:r>
              <a:rPr lang="sr-Latn-RS" dirty="0"/>
              <a:t>ovo predstavlja problem</a:t>
            </a:r>
            <a:endParaRPr lang="en-US" dirty="0"/>
          </a:p>
        </p:txBody>
      </p:sp>
      <p:pic>
        <p:nvPicPr>
          <p:cNvPr id="9222" name="Picture 6" descr="Comet Astronaut Space Rocket Illustration Meteorite Meteor Element, Space,  Astronaut, Meteor PNG Transparent Clipart Image and PSD File for Free  Download">
            <a:extLst>
              <a:ext uri="{FF2B5EF4-FFF2-40B4-BE49-F238E27FC236}">
                <a16:creationId xmlns:a16="http://schemas.microsoft.com/office/drawing/2014/main" id="{39B6BD9E-FF8A-4EF3-B6AD-DF71A617D34A}"/>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2222" t="6634" r="6666" b="11111"/>
          <a:stretch/>
        </p:blipFill>
        <p:spPr bwMode="auto">
          <a:xfrm>
            <a:off x="6934200" y="4173244"/>
            <a:ext cx="1981200" cy="2009138"/>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319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220"/>
                                        </p:tgtEl>
                                        <p:attrNameLst>
                                          <p:attrName>style.visibility</p:attrName>
                                        </p:attrNameLst>
                                      </p:cBhvr>
                                      <p:to>
                                        <p:strVal val="visible"/>
                                      </p:to>
                                    </p:set>
                                    <p:animEffect transition="in" filter="fade">
                                      <p:cBhvr>
                                        <p:cTn id="12" dur="500"/>
                                        <p:tgtEl>
                                          <p:spTgt spid="92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9222"/>
                                        </p:tgtEl>
                                        <p:attrNameLst>
                                          <p:attrName>style.visibility</p:attrName>
                                        </p:attrNameLst>
                                      </p:cBhvr>
                                      <p:to>
                                        <p:strVal val="visible"/>
                                      </p:to>
                                    </p:set>
                                    <p:animEffect transition="in" filter="fade">
                                      <p:cBhvr>
                                        <p:cTn id="42" dur="500"/>
                                        <p:tgtEl>
                                          <p:spTgt spid="9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animBg="1"/>
      <p:bldP spid="10" grpId="0" animBg="1"/>
      <p:bldP spid="8" grpId="0"/>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p:grpSp>
        <p:nvGrpSpPr>
          <p:cNvPr id="5" name="Group 4">
            <a:extLst>
              <a:ext uri="{FF2B5EF4-FFF2-40B4-BE49-F238E27FC236}">
                <a16:creationId xmlns:a16="http://schemas.microsoft.com/office/drawing/2014/main" id="{3C13F796-584F-46B8-B1D1-8542CBC47903}"/>
              </a:ext>
            </a:extLst>
          </p:cNvPr>
          <p:cNvGrpSpPr/>
          <p:nvPr/>
        </p:nvGrpSpPr>
        <p:grpSpPr>
          <a:xfrm>
            <a:off x="858490" y="1600200"/>
            <a:ext cx="7427020" cy="4552595"/>
            <a:chOff x="858490" y="1699426"/>
            <a:chExt cx="7427020" cy="4552595"/>
          </a:xfrm>
        </p:grpSpPr>
        <p:pic>
          <p:nvPicPr>
            <p:cNvPr id="4" name="Picture 2" descr="http://www.passmyexams.co.uk/GCSE/physics/images/eye_xsection_01.jpg"/>
            <p:cNvPicPr>
              <a:picLocks noChangeAspect="1" noChangeArrowheads="1"/>
            </p:cNvPicPr>
            <p:nvPr/>
          </p:nvPicPr>
          <p:blipFill rotWithShape="1">
            <a:blip r:embed="rId3" cstate="print"/>
            <a:srcRect l="11200" t="11252"/>
            <a:stretch/>
          </p:blipFill>
          <p:spPr bwMode="auto">
            <a:xfrm>
              <a:off x="858490" y="1699426"/>
              <a:ext cx="7427020" cy="4552595"/>
            </a:xfrm>
            <a:prstGeom prst="rect">
              <a:avLst/>
            </a:prstGeom>
            <a:noFill/>
          </p:spPr>
        </p:pic>
        <p:sp>
          <p:nvSpPr>
            <p:cNvPr id="3" name="Rectangle 2">
              <a:extLst>
                <a:ext uri="{FF2B5EF4-FFF2-40B4-BE49-F238E27FC236}">
                  <a16:creationId xmlns:a16="http://schemas.microsoft.com/office/drawing/2014/main" id="{DD49984F-CC3C-4F17-B2EF-CFEBA8CAA2F9}"/>
                </a:ext>
              </a:extLst>
            </p:cNvPr>
            <p:cNvSpPr/>
            <p:nvPr/>
          </p:nvSpPr>
          <p:spPr>
            <a:xfrm>
              <a:off x="1752600" y="2133600"/>
              <a:ext cx="112271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Ro</a:t>
              </a:r>
              <a:r>
                <a:rPr lang="sr-Latn-RS" dirty="0" err="1">
                  <a:solidFill>
                    <a:schemeClr val="tx1"/>
                  </a:solidFill>
                </a:rPr>
                <a:t>žnjača</a:t>
              </a:r>
              <a:endParaRPr lang="en-US" dirty="0">
                <a:solidFill>
                  <a:schemeClr val="tx1"/>
                </a:solidFill>
              </a:endParaRPr>
            </a:p>
          </p:txBody>
        </p:sp>
        <p:sp>
          <p:nvSpPr>
            <p:cNvPr id="7" name="Rectangle 6">
              <a:extLst>
                <a:ext uri="{FF2B5EF4-FFF2-40B4-BE49-F238E27FC236}">
                  <a16:creationId xmlns:a16="http://schemas.microsoft.com/office/drawing/2014/main" id="{4A2C9F75-C2C8-4802-BD7F-5DBAFC043A8E}"/>
                </a:ext>
              </a:extLst>
            </p:cNvPr>
            <p:cNvSpPr/>
            <p:nvPr/>
          </p:nvSpPr>
          <p:spPr>
            <a:xfrm>
              <a:off x="2313955" y="1828800"/>
              <a:ext cx="112271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dirty="0">
                  <a:solidFill>
                    <a:schemeClr val="tx1"/>
                  </a:solidFill>
                </a:rPr>
                <a:t>Dužica</a:t>
              </a:r>
              <a:endParaRPr lang="en-US" dirty="0">
                <a:solidFill>
                  <a:schemeClr val="tx1"/>
                </a:solidFill>
              </a:endParaRPr>
            </a:p>
          </p:txBody>
        </p:sp>
        <p:sp>
          <p:nvSpPr>
            <p:cNvPr id="8" name="Rectangle 7">
              <a:extLst>
                <a:ext uri="{FF2B5EF4-FFF2-40B4-BE49-F238E27FC236}">
                  <a16:creationId xmlns:a16="http://schemas.microsoft.com/office/drawing/2014/main" id="{42BB9E00-B43F-450D-86A7-763850B73E7F}"/>
                </a:ext>
              </a:extLst>
            </p:cNvPr>
            <p:cNvSpPr/>
            <p:nvPr/>
          </p:nvSpPr>
          <p:spPr>
            <a:xfrm>
              <a:off x="7162800" y="2819400"/>
              <a:ext cx="112271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dirty="0">
                  <a:solidFill>
                    <a:schemeClr val="tx1"/>
                  </a:solidFill>
                </a:rPr>
                <a:t>Retina</a:t>
              </a:r>
              <a:endParaRPr lang="en-US" dirty="0">
                <a:solidFill>
                  <a:schemeClr val="tx1"/>
                </a:solidFill>
              </a:endParaRPr>
            </a:p>
          </p:txBody>
        </p:sp>
        <p:sp>
          <p:nvSpPr>
            <p:cNvPr id="9" name="Rectangle 8">
              <a:extLst>
                <a:ext uri="{FF2B5EF4-FFF2-40B4-BE49-F238E27FC236}">
                  <a16:creationId xmlns:a16="http://schemas.microsoft.com/office/drawing/2014/main" id="{4DA3C34C-5092-4439-98B0-13ADAC382E36}"/>
                </a:ext>
              </a:extLst>
            </p:cNvPr>
            <p:cNvSpPr/>
            <p:nvPr/>
          </p:nvSpPr>
          <p:spPr>
            <a:xfrm>
              <a:off x="3200400" y="1699427"/>
              <a:ext cx="112271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dirty="0">
                  <a:solidFill>
                    <a:schemeClr val="tx1"/>
                  </a:solidFill>
                </a:rPr>
                <a:t>Sočivo</a:t>
              </a:r>
              <a:endParaRPr lang="en-US" dirty="0">
                <a:solidFill>
                  <a:schemeClr val="tx1"/>
                </a:solidFill>
              </a:endParaRPr>
            </a:p>
          </p:txBody>
        </p:sp>
      </p:grpSp>
    </p:spTree>
    <p:extLst>
      <p:ext uri="{BB962C8B-B14F-4D97-AF65-F5344CB8AC3E}">
        <p14:creationId xmlns:p14="http://schemas.microsoft.com/office/powerpoint/2010/main" val="23077401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p:sp>
        <p:nvSpPr>
          <p:cNvPr id="3" name="Content Placeholder 2"/>
          <p:cNvSpPr>
            <a:spLocks noGrp="1"/>
          </p:cNvSpPr>
          <p:nvPr>
            <p:ph idx="1"/>
          </p:nvPr>
        </p:nvSpPr>
        <p:spPr>
          <a:xfrm>
            <a:off x="130629" y="2667000"/>
            <a:ext cx="8882742" cy="3583074"/>
          </a:xfrm>
        </p:spPr>
        <p:txBody>
          <a:bodyPr>
            <a:normAutofit lnSpcReduction="10000"/>
          </a:bodyPr>
          <a:lstStyle/>
          <a:p>
            <a:r>
              <a:rPr lang="sr-Latn-RS" dirty="0"/>
              <a:t>Vidljive talasne dužine za prosečnog čoveka su 390 – 750 nm</a:t>
            </a:r>
          </a:p>
          <a:p>
            <a:r>
              <a:rPr lang="sr-Latn-RS" dirty="0"/>
              <a:t>Kratke talasne dužine percipiramo kao ljubičastu, a duge kao crvenu boju</a:t>
            </a:r>
          </a:p>
          <a:p>
            <a:r>
              <a:rPr lang="sr-Latn-RS" dirty="0"/>
              <a:t>Antena koja može da „uhvati“ određenu frekvenciju mora biti proporcionalna talasnoj dužini</a:t>
            </a:r>
          </a:p>
          <a:p>
            <a:r>
              <a:rPr lang="sr-Latn-RS" dirty="0"/>
              <a:t>Ovo diktira veličinu i rezoluciju senzora na retini – zbog toga je moguće da retina bude mala i sadrži veliki broj fotoosetljivih ćelija</a:t>
            </a:r>
          </a:p>
          <a:p>
            <a:pPr lvl="1"/>
            <a:endParaRPr lang="en-US" dirty="0"/>
          </a:p>
        </p:txBody>
      </p:sp>
      <p:pic>
        <p:nvPicPr>
          <p:cNvPr id="4" name="Picture 2" descr="http://quarknet.fnal.gov/fnal-uc/quarknet-summer-research/QNET2010/Astronomy/em_spectrum.jpg"/>
          <p:cNvPicPr>
            <a:picLocks noChangeAspect="1" noChangeArrowheads="1"/>
          </p:cNvPicPr>
          <p:nvPr/>
        </p:nvPicPr>
        <p:blipFill rotWithShape="1">
          <a:blip r:embed="rId2" cstate="print"/>
          <a:srcRect t="67213" b="3872"/>
          <a:stretch/>
        </p:blipFill>
        <p:spPr bwMode="auto">
          <a:xfrm>
            <a:off x="813127" y="1124712"/>
            <a:ext cx="7517747" cy="1366079"/>
          </a:xfrm>
          <a:prstGeom prst="rect">
            <a:avLst/>
          </a:prstGeom>
          <a:noFill/>
        </p:spPr>
      </p:pic>
    </p:spTree>
    <p:extLst>
      <p:ext uri="{BB962C8B-B14F-4D97-AF65-F5344CB8AC3E}">
        <p14:creationId xmlns:p14="http://schemas.microsoft.com/office/powerpoint/2010/main" val="1303192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p:sp>
        <p:nvSpPr>
          <p:cNvPr id="3" name="Content Placeholder 2"/>
          <p:cNvSpPr>
            <a:spLocks noGrp="1"/>
          </p:cNvSpPr>
          <p:nvPr>
            <p:ph idx="1"/>
          </p:nvPr>
        </p:nvSpPr>
        <p:spPr/>
        <p:txBody>
          <a:bodyPr>
            <a:normAutofit lnSpcReduction="10000"/>
          </a:bodyPr>
          <a:lstStyle/>
          <a:p>
            <a:r>
              <a:rPr lang="en-US" dirty="0" err="1"/>
              <a:t>Ljudi</a:t>
            </a:r>
            <a:r>
              <a:rPr lang="en-US" dirty="0"/>
              <a:t> </a:t>
            </a:r>
            <a:r>
              <a:rPr lang="en-US" dirty="0" err="1"/>
              <a:t>poseduju</a:t>
            </a:r>
            <a:r>
              <a:rPr lang="en-US" dirty="0"/>
              <a:t> </a:t>
            </a:r>
            <a:r>
              <a:rPr lang="en-US" dirty="0" err="1"/>
              <a:t>izuzetan</a:t>
            </a:r>
            <a:r>
              <a:rPr lang="en-US" dirty="0"/>
              <a:t> </a:t>
            </a:r>
            <a:r>
              <a:rPr lang="en-US" dirty="0" err="1"/>
              <a:t>aparat</a:t>
            </a:r>
            <a:r>
              <a:rPr lang="en-US" dirty="0"/>
              <a:t> u </a:t>
            </a:r>
            <a:r>
              <a:rPr lang="en-US" dirty="0" err="1"/>
              <a:t>čulu</a:t>
            </a:r>
            <a:r>
              <a:rPr lang="en-US" dirty="0"/>
              <a:t> </a:t>
            </a:r>
            <a:r>
              <a:rPr lang="en-US" dirty="0" err="1"/>
              <a:t>vida</a:t>
            </a:r>
            <a:endParaRPr lang="en-US" dirty="0"/>
          </a:p>
          <a:p>
            <a:pPr lvl="1"/>
            <a:r>
              <a:rPr lang="sr-Latn-RS" dirty="0"/>
              <a:t>Jedan od najdetaljnijih čula – ljudsko oko poseduje između 300 i 900 mega-piksela rezolucije</a:t>
            </a:r>
          </a:p>
          <a:p>
            <a:pPr lvl="1"/>
            <a:r>
              <a:rPr lang="en-US" dirty="0" err="1"/>
              <a:t>Moguće</a:t>
            </a:r>
            <a:r>
              <a:rPr lang="en-US" dirty="0"/>
              <a:t> je </a:t>
            </a:r>
            <a:r>
              <a:rPr lang="en-US" dirty="0" err="1"/>
              <a:t>snimiti</a:t>
            </a:r>
            <a:r>
              <a:rPr lang="en-US" dirty="0"/>
              <a:t> </a:t>
            </a:r>
            <a:r>
              <a:rPr lang="en-US" dirty="0" err="1"/>
              <a:t>veliki</a:t>
            </a:r>
            <a:r>
              <a:rPr lang="en-US" dirty="0"/>
              <a:t> </a:t>
            </a:r>
            <a:r>
              <a:rPr lang="en-US" dirty="0" err="1"/>
              <a:t>broj</a:t>
            </a:r>
            <a:r>
              <a:rPr lang="en-US" dirty="0"/>
              <a:t> </a:t>
            </a:r>
            <a:r>
              <a:rPr lang="en-US" dirty="0" err="1"/>
              <a:t>podatka</a:t>
            </a:r>
            <a:r>
              <a:rPr lang="en-US" dirty="0"/>
              <a:t> </a:t>
            </a:r>
            <a:r>
              <a:rPr lang="en-US" dirty="0" err="1"/>
              <a:t>brzo</a:t>
            </a:r>
            <a:endParaRPr lang="sr-Latn-RS" dirty="0"/>
          </a:p>
          <a:p>
            <a:pPr lvl="1"/>
            <a:r>
              <a:rPr lang="pl-PL" dirty="0"/>
              <a:t>Doživljaj vida je jedan od najdetaljnijih </a:t>
            </a:r>
            <a:r>
              <a:rPr lang="en-US" dirty="0" err="1"/>
              <a:t>čula</a:t>
            </a:r>
            <a:r>
              <a:rPr lang="en-US" dirty="0"/>
              <a:t> </a:t>
            </a:r>
            <a:r>
              <a:rPr lang="en-US" dirty="0" err="1"/>
              <a:t>i</a:t>
            </a:r>
            <a:r>
              <a:rPr lang="en-US" dirty="0"/>
              <a:t> </a:t>
            </a:r>
            <a:r>
              <a:rPr lang="en-US" dirty="0" err="1"/>
              <a:t>samim</a:t>
            </a:r>
            <a:r>
              <a:rPr lang="en-US" dirty="0"/>
              <a:t> </a:t>
            </a:r>
            <a:r>
              <a:rPr lang="en-US" dirty="0" err="1"/>
              <a:t>tim</a:t>
            </a:r>
            <a:r>
              <a:rPr lang="sr-Latn-RS" dirty="0"/>
              <a:t>,</a:t>
            </a:r>
            <a:r>
              <a:rPr lang="en-US" dirty="0"/>
              <a:t> </a:t>
            </a:r>
            <a:r>
              <a:rPr lang="en-US" dirty="0" err="1"/>
              <a:t>aparat</a:t>
            </a:r>
            <a:r>
              <a:rPr lang="en-US" dirty="0"/>
              <a:t> </a:t>
            </a:r>
            <a:r>
              <a:rPr lang="en-US" dirty="0" err="1"/>
              <a:t>koji</a:t>
            </a:r>
            <a:r>
              <a:rPr lang="en-US" dirty="0"/>
              <a:t> </a:t>
            </a:r>
            <a:r>
              <a:rPr lang="en-US" dirty="0" err="1"/>
              <a:t>sačinjavaju</a:t>
            </a:r>
            <a:r>
              <a:rPr lang="en-US" dirty="0"/>
              <a:t> </a:t>
            </a:r>
            <a:r>
              <a:rPr lang="en-US" dirty="0" err="1"/>
              <a:t>oči</a:t>
            </a:r>
            <a:r>
              <a:rPr lang="en-US" dirty="0"/>
              <a:t> </a:t>
            </a:r>
            <a:r>
              <a:rPr lang="en-US" dirty="0" err="1"/>
              <a:t>i</a:t>
            </a:r>
            <a:r>
              <a:rPr lang="en-US" dirty="0"/>
              <a:t> </a:t>
            </a:r>
            <a:r>
              <a:rPr lang="en-US" dirty="0" err="1"/>
              <a:t>vizualni</a:t>
            </a:r>
            <a:r>
              <a:rPr lang="en-US" dirty="0"/>
              <a:t> </a:t>
            </a:r>
            <a:r>
              <a:rPr lang="en-US" dirty="0" err="1"/>
              <a:t>deo</a:t>
            </a:r>
            <a:r>
              <a:rPr lang="en-US" dirty="0"/>
              <a:t> </a:t>
            </a:r>
            <a:r>
              <a:rPr lang="en-US" dirty="0" err="1"/>
              <a:t>mozga</a:t>
            </a:r>
            <a:r>
              <a:rPr lang="en-US" dirty="0"/>
              <a:t> </a:t>
            </a:r>
            <a:r>
              <a:rPr lang="en-US" dirty="0" err="1"/>
              <a:t>su</a:t>
            </a:r>
            <a:r>
              <a:rPr lang="en-US" dirty="0"/>
              <a:t> </a:t>
            </a:r>
            <a:r>
              <a:rPr lang="en-US" dirty="0" err="1"/>
              <a:t>veoma</a:t>
            </a:r>
            <a:r>
              <a:rPr lang="en-US" dirty="0"/>
              <a:t> </a:t>
            </a:r>
            <a:r>
              <a:rPr lang="en-US" dirty="0" err="1"/>
              <a:t>značajni</a:t>
            </a:r>
            <a:r>
              <a:rPr lang="en-US" dirty="0"/>
              <a:t>, </a:t>
            </a:r>
            <a:r>
              <a:rPr lang="en-US" dirty="0" err="1"/>
              <a:t>veliki</a:t>
            </a:r>
            <a:r>
              <a:rPr lang="en-US" dirty="0"/>
              <a:t>, </a:t>
            </a:r>
            <a:r>
              <a:rPr lang="en-US" dirty="0" err="1"/>
              <a:t>i</a:t>
            </a:r>
            <a:r>
              <a:rPr lang="en-US" dirty="0"/>
              <a:t> </a:t>
            </a:r>
            <a:r>
              <a:rPr lang="en-US" dirty="0" err="1"/>
              <a:t>troše</a:t>
            </a:r>
            <a:r>
              <a:rPr lang="en-US" dirty="0"/>
              <a:t> </a:t>
            </a:r>
            <a:r>
              <a:rPr lang="en-US" dirty="0" err="1"/>
              <a:t>puno</a:t>
            </a:r>
            <a:r>
              <a:rPr lang="sr-Latn-RS" dirty="0"/>
              <a:t> </a:t>
            </a:r>
            <a:r>
              <a:rPr lang="en-US" dirty="0" err="1"/>
              <a:t>energije</a:t>
            </a:r>
            <a:endParaRPr lang="sr-Latn-RS" dirty="0"/>
          </a:p>
          <a:p>
            <a:pPr marL="457200" lvl="1" indent="0">
              <a:buNone/>
            </a:pPr>
            <a:endParaRPr lang="sr-Latn-RS" dirty="0"/>
          </a:p>
          <a:p>
            <a:r>
              <a:rPr lang="sr-Latn-RS" dirty="0"/>
              <a:t>Ljudske oči drugačije procesiraju intenzitet svetlosti od boje</a:t>
            </a:r>
          </a:p>
          <a:p>
            <a:pPr lvl="1"/>
            <a:r>
              <a:rPr lang="sr-Latn-RS" dirty="0"/>
              <a:t>Ćelije koje procesiraju intenzitet (</a:t>
            </a:r>
            <a:r>
              <a:rPr lang="sr-Latn-RS" i="1" dirty="0"/>
              <a:t>rods</a:t>
            </a:r>
            <a:r>
              <a:rPr lang="sr-Latn-RS" dirty="0"/>
              <a:t>) svetlosti su manje osetljive na frekvenciju</a:t>
            </a:r>
          </a:p>
          <a:p>
            <a:pPr lvl="1"/>
            <a:r>
              <a:rPr lang="sr-Latn-RS" dirty="0"/>
              <a:t>Čelije osetljive na frekvenciju (</a:t>
            </a:r>
            <a:r>
              <a:rPr lang="sr-Latn-RS" i="1" dirty="0"/>
              <a:t>cones</a:t>
            </a:r>
            <a:r>
              <a:rPr lang="sr-Latn-RS" dirty="0"/>
              <a:t>) najbolje rade pri velikom intenzitetu svetla</a:t>
            </a:r>
          </a:p>
          <a:p>
            <a:pPr lvl="1"/>
            <a:endParaRPr lang="en-US" dirty="0"/>
          </a:p>
          <a:p>
            <a:endParaRPr lang="en-US" dirty="0"/>
          </a:p>
        </p:txBody>
      </p:sp>
    </p:spTree>
    <p:extLst>
      <p:ext uri="{BB962C8B-B14F-4D97-AF65-F5344CB8AC3E}">
        <p14:creationId xmlns:p14="http://schemas.microsoft.com/office/powerpoint/2010/main" val="3094819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rods and con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962" y="2059773"/>
            <a:ext cx="8514075" cy="428796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sr-Latn-RS" dirty="0"/>
              <a:t>Ljudski vid</a:t>
            </a:r>
            <a:endParaRPr lang="en-US" dirty="0"/>
          </a:p>
        </p:txBody>
      </p:sp>
      <p:sp>
        <p:nvSpPr>
          <p:cNvPr id="3" name="Content Placeholder 2"/>
          <p:cNvSpPr>
            <a:spLocks noGrp="1"/>
          </p:cNvSpPr>
          <p:nvPr>
            <p:ph idx="1"/>
          </p:nvPr>
        </p:nvSpPr>
        <p:spPr>
          <a:xfrm>
            <a:off x="9525000" y="2438400"/>
            <a:ext cx="8878824" cy="2286000"/>
          </a:xfrm>
        </p:spPr>
        <p:txBody>
          <a:bodyPr>
            <a:normAutofit fontScale="85000" lnSpcReduction="10000"/>
          </a:bodyPr>
          <a:lstStyle/>
          <a:p>
            <a:r>
              <a:rPr lang="sr-Latn-RS" dirty="0"/>
              <a:t>. Ove ćelije, </a:t>
            </a:r>
          </a:p>
          <a:p>
            <a:r>
              <a:rPr lang="sr-Latn-RS" i="1" dirty="0" err="1"/>
              <a:t>Rods</a:t>
            </a:r>
            <a:r>
              <a:rPr lang="sr-Latn-RS" dirty="0"/>
              <a:t> su malo uniformnije raspoređeni na retini (manja koncentracija je tamo gde su </a:t>
            </a:r>
            <a:r>
              <a:rPr lang="sr-Latn-RS" i="1" dirty="0" err="1"/>
              <a:t>cones</a:t>
            </a:r>
            <a:r>
              <a:rPr lang="sr-Latn-RS" dirty="0"/>
              <a:t> najgušći). Ne služe za prepoznavanje detalja, već za sticanje generalne ideje o sceni. Osetljive su na intenzitet svetlosti i mogu dobro da rade pri slabom intenzitetu svetla</a:t>
            </a:r>
          </a:p>
          <a:p>
            <a:pPr lvl="1"/>
            <a:r>
              <a:rPr lang="sr-Latn-RS" dirty="0"/>
              <a:t>Na primer, objekti koji deluju intenzivnih boja po sunčevoj svetlosti, po mesečini izgledaju kao bezbojni oblici jer su samo </a:t>
            </a:r>
            <a:r>
              <a:rPr lang="sr-Latn-RS" i="1" dirty="0"/>
              <a:t>rods</a:t>
            </a:r>
            <a:r>
              <a:rPr lang="sr-Latn-RS" dirty="0"/>
              <a:t> ćelije stimulisane</a:t>
            </a:r>
          </a:p>
          <a:p>
            <a:pPr lvl="1"/>
            <a:endParaRPr lang="en-US" dirty="0"/>
          </a:p>
        </p:txBody>
      </p:sp>
      <p:sp>
        <p:nvSpPr>
          <p:cNvPr id="4" name="Speech Bubble: Rectangle with Corners Rounded 3">
            <a:extLst>
              <a:ext uri="{FF2B5EF4-FFF2-40B4-BE49-F238E27FC236}">
                <a16:creationId xmlns:a16="http://schemas.microsoft.com/office/drawing/2014/main" id="{2EAEBC15-97FD-4D92-88A3-52EAC1D10B47}"/>
              </a:ext>
            </a:extLst>
          </p:cNvPr>
          <p:cNvSpPr/>
          <p:nvPr/>
        </p:nvSpPr>
        <p:spPr>
          <a:xfrm>
            <a:off x="314962" y="1472525"/>
            <a:ext cx="2209800" cy="612648"/>
          </a:xfrm>
          <a:prstGeom prst="wedgeRoundRectCallout">
            <a:avLst>
              <a:gd name="adj1" fmla="val -1867"/>
              <a:gd name="adj2" fmla="val 141273"/>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dirty="0">
                <a:solidFill>
                  <a:schemeClr val="tx1"/>
                </a:solidFill>
              </a:rPr>
              <a:t>Gustina ćelija na retini</a:t>
            </a:r>
            <a:endParaRPr lang="en-US" dirty="0">
              <a:solidFill>
                <a:schemeClr val="tx1"/>
              </a:solidFill>
            </a:endParaRPr>
          </a:p>
        </p:txBody>
      </p:sp>
      <p:sp>
        <p:nvSpPr>
          <p:cNvPr id="6" name="Speech Bubble: Rectangle with Corners Rounded 5">
            <a:extLst>
              <a:ext uri="{FF2B5EF4-FFF2-40B4-BE49-F238E27FC236}">
                <a16:creationId xmlns:a16="http://schemas.microsoft.com/office/drawing/2014/main" id="{3AD2F20B-54DD-4EC1-88E0-690BFB15C0AC}"/>
              </a:ext>
            </a:extLst>
          </p:cNvPr>
          <p:cNvSpPr/>
          <p:nvPr/>
        </p:nvSpPr>
        <p:spPr>
          <a:xfrm>
            <a:off x="3545839" y="1371600"/>
            <a:ext cx="3073401" cy="726273"/>
          </a:xfrm>
          <a:prstGeom prst="wedgeRoundRectCallout">
            <a:avLst>
              <a:gd name="adj1" fmla="val 56811"/>
              <a:gd name="adj2" fmla="val 333625"/>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i="1" dirty="0" err="1">
                <a:solidFill>
                  <a:schemeClr val="tx1"/>
                </a:solidFill>
              </a:rPr>
              <a:t>Cones</a:t>
            </a:r>
            <a:r>
              <a:rPr lang="es-ES" dirty="0">
                <a:solidFill>
                  <a:schemeClr val="tx1"/>
                </a:solidFill>
              </a:rPr>
              <a:t> su </a:t>
            </a:r>
            <a:r>
              <a:rPr lang="es-ES" dirty="0" err="1">
                <a:solidFill>
                  <a:schemeClr val="tx1"/>
                </a:solidFill>
              </a:rPr>
              <a:t>najgušći</a:t>
            </a:r>
            <a:r>
              <a:rPr lang="es-ES" dirty="0">
                <a:solidFill>
                  <a:schemeClr val="tx1"/>
                </a:solidFill>
              </a:rPr>
              <a:t> </a:t>
            </a:r>
            <a:r>
              <a:rPr lang="es-ES" dirty="0" err="1">
                <a:solidFill>
                  <a:schemeClr val="tx1"/>
                </a:solidFill>
              </a:rPr>
              <a:t>pri</a:t>
            </a:r>
            <a:r>
              <a:rPr lang="es-ES" dirty="0">
                <a:solidFill>
                  <a:schemeClr val="tx1"/>
                </a:solidFill>
              </a:rPr>
              <a:t> </a:t>
            </a:r>
            <a:r>
              <a:rPr lang="es-ES" dirty="0" err="1">
                <a:solidFill>
                  <a:schemeClr val="tx1"/>
                </a:solidFill>
              </a:rPr>
              <a:t>centru</a:t>
            </a:r>
            <a:r>
              <a:rPr lang="es-ES" dirty="0">
                <a:solidFill>
                  <a:schemeClr val="tx1"/>
                </a:solidFill>
              </a:rPr>
              <a:t> (</a:t>
            </a:r>
            <a:r>
              <a:rPr lang="es-ES" dirty="0" err="1">
                <a:solidFill>
                  <a:schemeClr val="tx1"/>
                </a:solidFill>
              </a:rPr>
              <a:t>gde</a:t>
            </a:r>
            <a:r>
              <a:rPr lang="es-ES" dirty="0">
                <a:solidFill>
                  <a:schemeClr val="tx1"/>
                </a:solidFill>
              </a:rPr>
              <a:t> </a:t>
            </a:r>
            <a:r>
              <a:rPr lang="es-ES" dirty="0" err="1">
                <a:solidFill>
                  <a:schemeClr val="tx1"/>
                </a:solidFill>
              </a:rPr>
              <a:t>vidimo</a:t>
            </a:r>
            <a:r>
              <a:rPr lang="es-ES" dirty="0">
                <a:solidFill>
                  <a:schemeClr val="tx1"/>
                </a:solidFill>
              </a:rPr>
              <a:t> </a:t>
            </a:r>
            <a:r>
              <a:rPr lang="es-ES" dirty="0" err="1">
                <a:solidFill>
                  <a:schemeClr val="tx1"/>
                </a:solidFill>
              </a:rPr>
              <a:t>najbolje</a:t>
            </a:r>
            <a:r>
              <a:rPr lang="es-ES" dirty="0">
                <a:solidFill>
                  <a:schemeClr val="tx1"/>
                </a:solidFill>
              </a:rPr>
              <a:t>)</a:t>
            </a:r>
            <a:endParaRPr lang="en-US" dirty="0">
              <a:solidFill>
                <a:schemeClr val="tx1"/>
              </a:solidFill>
            </a:endParaRPr>
          </a:p>
        </p:txBody>
      </p:sp>
      <p:sp>
        <p:nvSpPr>
          <p:cNvPr id="7" name="Rectangle: Rounded Corners 6">
            <a:extLst>
              <a:ext uri="{FF2B5EF4-FFF2-40B4-BE49-F238E27FC236}">
                <a16:creationId xmlns:a16="http://schemas.microsoft.com/office/drawing/2014/main" id="{E29A3E27-AD60-4A5C-BFD9-B7997BC7F909}"/>
              </a:ext>
            </a:extLst>
          </p:cNvPr>
          <p:cNvSpPr/>
          <p:nvPr/>
        </p:nvSpPr>
        <p:spPr>
          <a:xfrm>
            <a:off x="3545839" y="2174072"/>
            <a:ext cx="2702561" cy="72627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a:solidFill>
                  <a:schemeClr val="tx1"/>
                </a:solidFill>
              </a:rPr>
              <a:t>dobro</a:t>
            </a:r>
            <a:r>
              <a:rPr lang="es-ES" dirty="0">
                <a:solidFill>
                  <a:schemeClr val="tx1"/>
                </a:solidFill>
              </a:rPr>
              <a:t> </a:t>
            </a:r>
            <a:r>
              <a:rPr lang="es-ES" dirty="0" err="1">
                <a:solidFill>
                  <a:schemeClr val="tx1"/>
                </a:solidFill>
              </a:rPr>
              <a:t>procesiraju</a:t>
            </a:r>
            <a:r>
              <a:rPr lang="es-ES" dirty="0">
                <a:solidFill>
                  <a:schemeClr val="tx1"/>
                </a:solidFill>
              </a:rPr>
              <a:t> </a:t>
            </a:r>
            <a:r>
              <a:rPr lang="es-ES" dirty="0" err="1">
                <a:solidFill>
                  <a:schemeClr val="tx1"/>
                </a:solidFill>
              </a:rPr>
              <a:t>detalje</a:t>
            </a:r>
            <a:r>
              <a:rPr lang="es-ES" dirty="0">
                <a:solidFill>
                  <a:schemeClr val="tx1"/>
                </a:solidFill>
              </a:rPr>
              <a:t> (</a:t>
            </a:r>
            <a:r>
              <a:rPr lang="es-ES" dirty="0" err="1">
                <a:solidFill>
                  <a:schemeClr val="tx1"/>
                </a:solidFill>
              </a:rPr>
              <a:t>boju</a:t>
            </a:r>
            <a:r>
              <a:rPr lang="es-ES" dirty="0">
                <a:solidFill>
                  <a:schemeClr val="tx1"/>
                </a:solidFill>
              </a:rPr>
              <a:t>)</a:t>
            </a:r>
            <a:endParaRPr lang="en-US" dirty="0">
              <a:solidFill>
                <a:schemeClr val="tx1"/>
              </a:solidFill>
            </a:endParaRPr>
          </a:p>
        </p:txBody>
      </p:sp>
      <p:sp>
        <p:nvSpPr>
          <p:cNvPr id="8" name="Rectangle: Rounded Corners 7">
            <a:extLst>
              <a:ext uri="{FF2B5EF4-FFF2-40B4-BE49-F238E27FC236}">
                <a16:creationId xmlns:a16="http://schemas.microsoft.com/office/drawing/2014/main" id="{A9F48AE6-B3B8-4B5F-BAF4-55AA377053A6}"/>
              </a:ext>
            </a:extLst>
          </p:cNvPr>
          <p:cNvSpPr/>
          <p:nvPr/>
        </p:nvSpPr>
        <p:spPr>
          <a:xfrm>
            <a:off x="3545839" y="2976544"/>
            <a:ext cx="2702561" cy="72627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dirty="0">
                <a:solidFill>
                  <a:schemeClr val="tx1"/>
                </a:solidFill>
              </a:rPr>
              <a:t>…</a:t>
            </a:r>
            <a:r>
              <a:rPr lang="it-IT" dirty="0">
                <a:solidFill>
                  <a:schemeClr val="tx1"/>
                </a:solidFill>
              </a:rPr>
              <a:t>ali dobro rade samo pri velikom intenzitetu svetla</a:t>
            </a:r>
            <a:endParaRPr lang="en-US" dirty="0">
              <a:solidFill>
                <a:schemeClr val="tx1"/>
              </a:solidFill>
            </a:endParaRPr>
          </a:p>
        </p:txBody>
      </p:sp>
    </p:spTree>
    <p:extLst>
      <p:ext uri="{BB962C8B-B14F-4D97-AF65-F5344CB8AC3E}">
        <p14:creationId xmlns:p14="http://schemas.microsoft.com/office/powerpoint/2010/main" val="36662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rods and con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962" y="2059773"/>
            <a:ext cx="8514075" cy="428796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sr-Latn-RS" dirty="0"/>
              <a:t>Ljudski vid</a:t>
            </a:r>
            <a:endParaRPr lang="en-US" dirty="0"/>
          </a:p>
        </p:txBody>
      </p:sp>
      <p:sp>
        <p:nvSpPr>
          <p:cNvPr id="3" name="Content Placeholder 2"/>
          <p:cNvSpPr>
            <a:spLocks noGrp="1"/>
          </p:cNvSpPr>
          <p:nvPr>
            <p:ph idx="1"/>
          </p:nvPr>
        </p:nvSpPr>
        <p:spPr>
          <a:xfrm>
            <a:off x="9448800" y="442127"/>
            <a:ext cx="8878824" cy="2286000"/>
          </a:xfrm>
        </p:spPr>
        <p:txBody>
          <a:bodyPr>
            <a:normAutofit/>
          </a:bodyPr>
          <a:lstStyle/>
          <a:p>
            <a:r>
              <a:rPr lang="sr-Latn-RS" dirty="0"/>
              <a:t>.. </a:t>
            </a:r>
          </a:p>
          <a:p>
            <a:pPr lvl="1"/>
            <a:endParaRPr lang="en-US" dirty="0"/>
          </a:p>
        </p:txBody>
      </p:sp>
      <p:sp>
        <p:nvSpPr>
          <p:cNvPr id="9" name="Speech Bubble: Rectangle with Corners Rounded 8">
            <a:extLst>
              <a:ext uri="{FF2B5EF4-FFF2-40B4-BE49-F238E27FC236}">
                <a16:creationId xmlns:a16="http://schemas.microsoft.com/office/drawing/2014/main" id="{57F951FC-BDE9-402F-9022-CAE99C66EFC9}"/>
              </a:ext>
            </a:extLst>
          </p:cNvPr>
          <p:cNvSpPr/>
          <p:nvPr/>
        </p:nvSpPr>
        <p:spPr>
          <a:xfrm>
            <a:off x="2900681" y="1338663"/>
            <a:ext cx="5552437" cy="721110"/>
          </a:xfrm>
          <a:prstGeom prst="wedgeRoundRectCallout">
            <a:avLst>
              <a:gd name="adj1" fmla="val 17470"/>
              <a:gd name="adj2" fmla="val 139896"/>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i="1" dirty="0" err="1">
                <a:solidFill>
                  <a:schemeClr val="tx1"/>
                </a:solidFill>
              </a:rPr>
              <a:t>Rods</a:t>
            </a:r>
            <a:r>
              <a:rPr lang="es-ES" dirty="0">
                <a:solidFill>
                  <a:schemeClr val="tx1"/>
                </a:solidFill>
              </a:rPr>
              <a:t> su malo </a:t>
            </a:r>
            <a:r>
              <a:rPr lang="es-ES" dirty="0" err="1">
                <a:solidFill>
                  <a:schemeClr val="tx1"/>
                </a:solidFill>
              </a:rPr>
              <a:t>uniformnije</a:t>
            </a:r>
            <a:r>
              <a:rPr lang="es-ES" dirty="0">
                <a:solidFill>
                  <a:schemeClr val="tx1"/>
                </a:solidFill>
              </a:rPr>
              <a:t> </a:t>
            </a:r>
            <a:r>
              <a:rPr lang="es-ES" dirty="0" err="1">
                <a:solidFill>
                  <a:schemeClr val="tx1"/>
                </a:solidFill>
              </a:rPr>
              <a:t>raspoređeni</a:t>
            </a:r>
            <a:r>
              <a:rPr lang="es-ES" dirty="0">
                <a:solidFill>
                  <a:schemeClr val="tx1"/>
                </a:solidFill>
              </a:rPr>
              <a:t> </a:t>
            </a:r>
            <a:r>
              <a:rPr lang="es-ES" dirty="0" err="1">
                <a:solidFill>
                  <a:schemeClr val="tx1"/>
                </a:solidFill>
              </a:rPr>
              <a:t>na</a:t>
            </a:r>
            <a:r>
              <a:rPr lang="es-ES" dirty="0">
                <a:solidFill>
                  <a:schemeClr val="tx1"/>
                </a:solidFill>
              </a:rPr>
              <a:t> </a:t>
            </a:r>
            <a:r>
              <a:rPr lang="es-ES" dirty="0" err="1">
                <a:solidFill>
                  <a:schemeClr val="tx1"/>
                </a:solidFill>
              </a:rPr>
              <a:t>retini</a:t>
            </a:r>
            <a:r>
              <a:rPr lang="es-ES" dirty="0">
                <a:solidFill>
                  <a:schemeClr val="tx1"/>
                </a:solidFill>
              </a:rPr>
              <a:t> (</a:t>
            </a:r>
            <a:r>
              <a:rPr lang="es-ES" dirty="0" err="1">
                <a:solidFill>
                  <a:schemeClr val="tx1"/>
                </a:solidFill>
              </a:rPr>
              <a:t>manja</a:t>
            </a:r>
            <a:r>
              <a:rPr lang="es-ES" dirty="0">
                <a:solidFill>
                  <a:schemeClr val="tx1"/>
                </a:solidFill>
              </a:rPr>
              <a:t> </a:t>
            </a:r>
            <a:r>
              <a:rPr lang="es-ES" dirty="0" err="1">
                <a:solidFill>
                  <a:schemeClr val="tx1"/>
                </a:solidFill>
              </a:rPr>
              <a:t>koncentracija</a:t>
            </a:r>
            <a:r>
              <a:rPr lang="es-ES" dirty="0">
                <a:solidFill>
                  <a:schemeClr val="tx1"/>
                </a:solidFill>
              </a:rPr>
              <a:t> je tamo </a:t>
            </a:r>
            <a:r>
              <a:rPr lang="es-ES" dirty="0" err="1">
                <a:solidFill>
                  <a:schemeClr val="tx1"/>
                </a:solidFill>
              </a:rPr>
              <a:t>gde</a:t>
            </a:r>
            <a:r>
              <a:rPr lang="es-ES" dirty="0">
                <a:solidFill>
                  <a:schemeClr val="tx1"/>
                </a:solidFill>
              </a:rPr>
              <a:t> su </a:t>
            </a:r>
            <a:r>
              <a:rPr lang="es-ES" i="1" dirty="0" err="1">
                <a:solidFill>
                  <a:schemeClr val="tx1"/>
                </a:solidFill>
              </a:rPr>
              <a:t>cones</a:t>
            </a:r>
            <a:r>
              <a:rPr lang="es-ES" dirty="0">
                <a:solidFill>
                  <a:schemeClr val="tx1"/>
                </a:solidFill>
              </a:rPr>
              <a:t> </a:t>
            </a:r>
            <a:r>
              <a:rPr lang="es-ES" dirty="0" err="1">
                <a:solidFill>
                  <a:schemeClr val="tx1"/>
                </a:solidFill>
              </a:rPr>
              <a:t>najgušći</a:t>
            </a:r>
            <a:r>
              <a:rPr lang="es-ES" dirty="0">
                <a:solidFill>
                  <a:schemeClr val="tx1"/>
                </a:solidFill>
              </a:rPr>
              <a:t>)</a:t>
            </a:r>
            <a:endParaRPr lang="en-US" dirty="0">
              <a:solidFill>
                <a:schemeClr val="tx1"/>
              </a:solidFill>
            </a:endParaRPr>
          </a:p>
        </p:txBody>
      </p:sp>
      <p:sp>
        <p:nvSpPr>
          <p:cNvPr id="10" name="Rectangle: Rounded Corners 9">
            <a:extLst>
              <a:ext uri="{FF2B5EF4-FFF2-40B4-BE49-F238E27FC236}">
                <a16:creationId xmlns:a16="http://schemas.microsoft.com/office/drawing/2014/main" id="{B6D2CB75-D10A-4CB3-A522-7F069DD92394}"/>
              </a:ext>
            </a:extLst>
          </p:cNvPr>
          <p:cNvSpPr/>
          <p:nvPr/>
        </p:nvSpPr>
        <p:spPr>
          <a:xfrm>
            <a:off x="2900681" y="2174072"/>
            <a:ext cx="3347719" cy="873928"/>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Ne </a:t>
            </a:r>
            <a:r>
              <a:rPr lang="es-ES" dirty="0" err="1">
                <a:solidFill>
                  <a:schemeClr val="tx1"/>
                </a:solidFill>
              </a:rPr>
              <a:t>služe</a:t>
            </a:r>
            <a:r>
              <a:rPr lang="es-ES" dirty="0">
                <a:solidFill>
                  <a:schemeClr val="tx1"/>
                </a:solidFill>
              </a:rPr>
              <a:t> </a:t>
            </a:r>
            <a:r>
              <a:rPr lang="es-ES" dirty="0" err="1">
                <a:solidFill>
                  <a:schemeClr val="tx1"/>
                </a:solidFill>
              </a:rPr>
              <a:t>za</a:t>
            </a:r>
            <a:r>
              <a:rPr lang="es-ES" dirty="0">
                <a:solidFill>
                  <a:schemeClr val="tx1"/>
                </a:solidFill>
              </a:rPr>
              <a:t> </a:t>
            </a:r>
            <a:r>
              <a:rPr lang="es-ES" dirty="0" err="1">
                <a:solidFill>
                  <a:schemeClr val="tx1"/>
                </a:solidFill>
              </a:rPr>
              <a:t>prepoznavanje</a:t>
            </a:r>
            <a:r>
              <a:rPr lang="es-ES" dirty="0">
                <a:solidFill>
                  <a:schemeClr val="tx1"/>
                </a:solidFill>
              </a:rPr>
              <a:t> </a:t>
            </a:r>
            <a:r>
              <a:rPr lang="es-ES" dirty="0" err="1">
                <a:solidFill>
                  <a:schemeClr val="tx1"/>
                </a:solidFill>
              </a:rPr>
              <a:t>detalja</a:t>
            </a:r>
            <a:r>
              <a:rPr lang="es-ES" dirty="0">
                <a:solidFill>
                  <a:schemeClr val="tx1"/>
                </a:solidFill>
              </a:rPr>
              <a:t>, </a:t>
            </a:r>
            <a:r>
              <a:rPr lang="es-ES" dirty="0" err="1">
                <a:solidFill>
                  <a:schemeClr val="tx1"/>
                </a:solidFill>
              </a:rPr>
              <a:t>već</a:t>
            </a:r>
            <a:r>
              <a:rPr lang="es-ES" dirty="0">
                <a:solidFill>
                  <a:schemeClr val="tx1"/>
                </a:solidFill>
              </a:rPr>
              <a:t> </a:t>
            </a:r>
            <a:r>
              <a:rPr lang="es-ES" dirty="0" err="1">
                <a:solidFill>
                  <a:schemeClr val="tx1"/>
                </a:solidFill>
              </a:rPr>
              <a:t>za</a:t>
            </a:r>
            <a:r>
              <a:rPr lang="es-ES" dirty="0">
                <a:solidFill>
                  <a:schemeClr val="tx1"/>
                </a:solidFill>
              </a:rPr>
              <a:t> </a:t>
            </a:r>
            <a:r>
              <a:rPr lang="es-ES" dirty="0" err="1">
                <a:solidFill>
                  <a:schemeClr val="tx1"/>
                </a:solidFill>
              </a:rPr>
              <a:t>sticanje</a:t>
            </a:r>
            <a:r>
              <a:rPr lang="es-ES" dirty="0">
                <a:solidFill>
                  <a:schemeClr val="tx1"/>
                </a:solidFill>
              </a:rPr>
              <a:t> </a:t>
            </a:r>
            <a:r>
              <a:rPr lang="es-ES" dirty="0" err="1">
                <a:solidFill>
                  <a:schemeClr val="tx1"/>
                </a:solidFill>
              </a:rPr>
              <a:t>generalne</a:t>
            </a:r>
            <a:r>
              <a:rPr lang="es-ES" dirty="0">
                <a:solidFill>
                  <a:schemeClr val="tx1"/>
                </a:solidFill>
              </a:rPr>
              <a:t> </a:t>
            </a:r>
            <a:r>
              <a:rPr lang="es-ES" dirty="0" err="1">
                <a:solidFill>
                  <a:schemeClr val="tx1"/>
                </a:solidFill>
              </a:rPr>
              <a:t>ideje</a:t>
            </a:r>
            <a:r>
              <a:rPr lang="es-ES" dirty="0">
                <a:solidFill>
                  <a:schemeClr val="tx1"/>
                </a:solidFill>
              </a:rPr>
              <a:t> o </a:t>
            </a:r>
            <a:r>
              <a:rPr lang="es-ES" dirty="0" err="1">
                <a:solidFill>
                  <a:schemeClr val="tx1"/>
                </a:solidFill>
              </a:rPr>
              <a:t>sceni</a:t>
            </a:r>
            <a:endParaRPr lang="en-US" dirty="0">
              <a:solidFill>
                <a:schemeClr val="tx1"/>
              </a:solidFill>
            </a:endParaRPr>
          </a:p>
        </p:txBody>
      </p:sp>
      <p:sp>
        <p:nvSpPr>
          <p:cNvPr id="11" name="Rectangle: Rounded Corners 10">
            <a:extLst>
              <a:ext uri="{FF2B5EF4-FFF2-40B4-BE49-F238E27FC236}">
                <a16:creationId xmlns:a16="http://schemas.microsoft.com/office/drawing/2014/main" id="{D5E04BCF-8AD5-42EB-831C-10F9B9135421}"/>
              </a:ext>
            </a:extLst>
          </p:cNvPr>
          <p:cNvSpPr/>
          <p:nvPr/>
        </p:nvSpPr>
        <p:spPr>
          <a:xfrm>
            <a:off x="2900681" y="3162299"/>
            <a:ext cx="3347719" cy="873928"/>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a:solidFill>
                  <a:schemeClr val="tx1"/>
                </a:solidFill>
              </a:rPr>
              <a:t>Osetljive</a:t>
            </a:r>
            <a:r>
              <a:rPr lang="es-ES" dirty="0">
                <a:solidFill>
                  <a:schemeClr val="tx1"/>
                </a:solidFill>
              </a:rPr>
              <a:t> su </a:t>
            </a:r>
            <a:r>
              <a:rPr lang="es-ES" dirty="0" err="1">
                <a:solidFill>
                  <a:schemeClr val="tx1"/>
                </a:solidFill>
              </a:rPr>
              <a:t>na</a:t>
            </a:r>
            <a:r>
              <a:rPr lang="es-ES" dirty="0">
                <a:solidFill>
                  <a:schemeClr val="tx1"/>
                </a:solidFill>
              </a:rPr>
              <a:t> </a:t>
            </a:r>
            <a:r>
              <a:rPr lang="es-ES" dirty="0" err="1">
                <a:solidFill>
                  <a:schemeClr val="tx1"/>
                </a:solidFill>
              </a:rPr>
              <a:t>intenzitet</a:t>
            </a:r>
            <a:r>
              <a:rPr lang="es-ES" dirty="0">
                <a:solidFill>
                  <a:schemeClr val="tx1"/>
                </a:solidFill>
              </a:rPr>
              <a:t> </a:t>
            </a:r>
            <a:r>
              <a:rPr lang="es-ES" dirty="0" err="1">
                <a:solidFill>
                  <a:schemeClr val="tx1"/>
                </a:solidFill>
              </a:rPr>
              <a:t>svetlosti</a:t>
            </a:r>
            <a:r>
              <a:rPr lang="es-ES" dirty="0">
                <a:solidFill>
                  <a:schemeClr val="tx1"/>
                </a:solidFill>
              </a:rPr>
              <a:t> i </a:t>
            </a:r>
            <a:r>
              <a:rPr lang="es-ES" dirty="0" err="1">
                <a:solidFill>
                  <a:schemeClr val="tx1"/>
                </a:solidFill>
              </a:rPr>
              <a:t>mogu</a:t>
            </a:r>
            <a:r>
              <a:rPr lang="es-ES" dirty="0">
                <a:solidFill>
                  <a:schemeClr val="tx1"/>
                </a:solidFill>
              </a:rPr>
              <a:t> </a:t>
            </a:r>
            <a:r>
              <a:rPr lang="es-ES" dirty="0" err="1">
                <a:solidFill>
                  <a:schemeClr val="tx1"/>
                </a:solidFill>
              </a:rPr>
              <a:t>dobro</a:t>
            </a:r>
            <a:r>
              <a:rPr lang="es-ES" dirty="0">
                <a:solidFill>
                  <a:schemeClr val="tx1"/>
                </a:solidFill>
              </a:rPr>
              <a:t> da </a:t>
            </a:r>
            <a:r>
              <a:rPr lang="es-ES" dirty="0" err="1">
                <a:solidFill>
                  <a:schemeClr val="tx1"/>
                </a:solidFill>
              </a:rPr>
              <a:t>rade</a:t>
            </a:r>
            <a:r>
              <a:rPr lang="es-ES" dirty="0">
                <a:solidFill>
                  <a:schemeClr val="tx1"/>
                </a:solidFill>
              </a:rPr>
              <a:t> </a:t>
            </a:r>
            <a:r>
              <a:rPr lang="es-ES" dirty="0" err="1">
                <a:solidFill>
                  <a:schemeClr val="tx1"/>
                </a:solidFill>
              </a:rPr>
              <a:t>pri</a:t>
            </a:r>
            <a:r>
              <a:rPr lang="es-ES" dirty="0">
                <a:solidFill>
                  <a:schemeClr val="tx1"/>
                </a:solidFill>
              </a:rPr>
              <a:t> </a:t>
            </a:r>
            <a:r>
              <a:rPr lang="es-ES" dirty="0" err="1">
                <a:solidFill>
                  <a:schemeClr val="tx1"/>
                </a:solidFill>
              </a:rPr>
              <a:t>slabom</a:t>
            </a:r>
            <a:r>
              <a:rPr lang="es-ES" dirty="0">
                <a:solidFill>
                  <a:schemeClr val="tx1"/>
                </a:solidFill>
              </a:rPr>
              <a:t> </a:t>
            </a:r>
            <a:r>
              <a:rPr lang="es-ES" dirty="0" err="1">
                <a:solidFill>
                  <a:schemeClr val="tx1"/>
                </a:solidFill>
              </a:rPr>
              <a:t>intenzitetu</a:t>
            </a:r>
            <a:r>
              <a:rPr lang="es-ES" dirty="0">
                <a:solidFill>
                  <a:schemeClr val="tx1"/>
                </a:solidFill>
              </a:rPr>
              <a:t> </a:t>
            </a:r>
            <a:r>
              <a:rPr lang="es-ES" dirty="0" err="1">
                <a:solidFill>
                  <a:schemeClr val="tx1"/>
                </a:solidFill>
              </a:rPr>
              <a:t>svetla</a:t>
            </a:r>
            <a:endParaRPr lang="es-ES" dirty="0">
              <a:solidFill>
                <a:schemeClr val="tx1"/>
              </a:solidFill>
            </a:endParaRPr>
          </a:p>
        </p:txBody>
      </p:sp>
    </p:spTree>
    <p:extLst>
      <p:ext uri="{BB962C8B-B14F-4D97-AF65-F5344CB8AC3E}">
        <p14:creationId xmlns:p14="http://schemas.microsoft.com/office/powerpoint/2010/main" val="760452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A25A7-AB75-4421-A071-4DB3BB324BB8}"/>
              </a:ext>
            </a:extLst>
          </p:cNvPr>
          <p:cNvSpPr>
            <a:spLocks noGrp="1"/>
          </p:cNvSpPr>
          <p:nvPr>
            <p:ph type="title"/>
          </p:nvPr>
        </p:nvSpPr>
        <p:spPr/>
        <p:txBody>
          <a:bodyPr/>
          <a:lstStyle/>
          <a:p>
            <a:r>
              <a:rPr lang="sr-Latn-RS" dirty="0"/>
              <a:t>Ljudski vid</a:t>
            </a:r>
            <a:endParaRPr lang="en-US" dirty="0"/>
          </a:p>
        </p:txBody>
      </p:sp>
      <p:pic>
        <p:nvPicPr>
          <p:cNvPr id="10242" name="Picture 2" descr="How to Create Night Scene from a Day Photo - Photoshop Tutorial  [Photoshopdesire.com] - YouTube">
            <a:extLst>
              <a:ext uri="{FF2B5EF4-FFF2-40B4-BE49-F238E27FC236}">
                <a16:creationId xmlns:a16="http://schemas.microsoft.com/office/drawing/2014/main" id="{2AA1E357-5A1C-4033-ADEB-6CE1C489BEE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443"/>
          <a:stretch/>
        </p:blipFill>
        <p:spPr bwMode="auto">
          <a:xfrm>
            <a:off x="762000" y="1143000"/>
            <a:ext cx="7620000" cy="3924300"/>
          </a:xfrm>
          <a:prstGeom prst="rect">
            <a:avLst/>
          </a:prstGeom>
          <a:noFill/>
          <a:extLst>
            <a:ext uri="{909E8E84-426E-40DD-AFC4-6F175D3DCCD1}">
              <a14:hiddenFill xmlns:a14="http://schemas.microsoft.com/office/drawing/2010/main">
                <a:solidFill>
                  <a:srgbClr val="FFFFFF"/>
                </a:solidFill>
              </a14:hiddenFill>
            </a:ext>
          </a:extLst>
        </p:spPr>
      </p:pic>
      <p:sp>
        <p:nvSpPr>
          <p:cNvPr id="5" name="Speech Bubble: Rectangle with Corners Rounded 4">
            <a:extLst>
              <a:ext uri="{FF2B5EF4-FFF2-40B4-BE49-F238E27FC236}">
                <a16:creationId xmlns:a16="http://schemas.microsoft.com/office/drawing/2014/main" id="{531B8D40-215A-4137-92A4-1DD90FD34C22}"/>
              </a:ext>
            </a:extLst>
          </p:cNvPr>
          <p:cNvSpPr/>
          <p:nvPr/>
        </p:nvSpPr>
        <p:spPr>
          <a:xfrm>
            <a:off x="762000" y="5410200"/>
            <a:ext cx="2743200" cy="917448"/>
          </a:xfrm>
          <a:prstGeom prst="wedgeRoundRectCallout">
            <a:avLst>
              <a:gd name="adj1" fmla="val -21746"/>
              <a:gd name="adj2" fmla="val -87684"/>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sz="2400" i="1" dirty="0" err="1">
                <a:solidFill>
                  <a:schemeClr val="tx1"/>
                </a:solidFill>
              </a:rPr>
              <a:t>Cones</a:t>
            </a:r>
            <a:r>
              <a:rPr lang="sr-Latn-RS" sz="2400" i="1" dirty="0">
                <a:solidFill>
                  <a:schemeClr val="tx1"/>
                </a:solidFill>
              </a:rPr>
              <a:t> </a:t>
            </a:r>
            <a:r>
              <a:rPr lang="sr-Latn-RS" sz="2400" dirty="0">
                <a:solidFill>
                  <a:schemeClr val="tx1"/>
                </a:solidFill>
              </a:rPr>
              <a:t>ćelije su stimulisane</a:t>
            </a:r>
            <a:endParaRPr lang="en-US" sz="2400" i="1" dirty="0">
              <a:solidFill>
                <a:schemeClr val="tx1"/>
              </a:solidFill>
            </a:endParaRPr>
          </a:p>
        </p:txBody>
      </p:sp>
      <p:sp>
        <p:nvSpPr>
          <p:cNvPr id="7" name="Speech Bubble: Rectangle with Corners Rounded 6">
            <a:extLst>
              <a:ext uri="{FF2B5EF4-FFF2-40B4-BE49-F238E27FC236}">
                <a16:creationId xmlns:a16="http://schemas.microsoft.com/office/drawing/2014/main" id="{90D8733C-5061-4915-8F0C-C68515473C25}"/>
              </a:ext>
            </a:extLst>
          </p:cNvPr>
          <p:cNvSpPr/>
          <p:nvPr/>
        </p:nvSpPr>
        <p:spPr>
          <a:xfrm>
            <a:off x="5638802" y="5410200"/>
            <a:ext cx="2743200" cy="917448"/>
          </a:xfrm>
          <a:prstGeom prst="wedgeRoundRectCallout">
            <a:avLst>
              <a:gd name="adj1" fmla="val 19807"/>
              <a:gd name="adj2" fmla="val -86319"/>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sz="2400" dirty="0">
                <a:solidFill>
                  <a:schemeClr val="tx1"/>
                </a:solidFill>
              </a:rPr>
              <a:t>Samo </a:t>
            </a:r>
            <a:r>
              <a:rPr lang="sr-Latn-RS" sz="2400" i="1" dirty="0" err="1">
                <a:solidFill>
                  <a:schemeClr val="tx1"/>
                </a:solidFill>
              </a:rPr>
              <a:t>rods</a:t>
            </a:r>
            <a:r>
              <a:rPr lang="sr-Latn-RS" sz="2400" i="1" dirty="0">
                <a:solidFill>
                  <a:schemeClr val="tx1"/>
                </a:solidFill>
              </a:rPr>
              <a:t> </a:t>
            </a:r>
            <a:r>
              <a:rPr lang="sr-Latn-RS" sz="2400" dirty="0">
                <a:solidFill>
                  <a:schemeClr val="tx1"/>
                </a:solidFill>
              </a:rPr>
              <a:t>ćelije su stimulisane</a:t>
            </a:r>
            <a:endParaRPr lang="en-US" sz="2400" i="1" dirty="0">
              <a:solidFill>
                <a:schemeClr val="tx1"/>
              </a:solidFill>
            </a:endParaRPr>
          </a:p>
        </p:txBody>
      </p:sp>
    </p:spTree>
    <p:extLst>
      <p:ext uri="{BB962C8B-B14F-4D97-AF65-F5344CB8AC3E}">
        <p14:creationId xmlns:p14="http://schemas.microsoft.com/office/powerpoint/2010/main" val="284855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46943"/>
          <a:stretch/>
        </p:blipFill>
        <p:spPr bwMode="auto">
          <a:xfrm>
            <a:off x="109045" y="914400"/>
            <a:ext cx="8925910" cy="327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641937" y="4915005"/>
            <a:ext cx="4111668" cy="1631216"/>
          </a:xfrm>
          <a:prstGeom prst="rect">
            <a:avLst/>
          </a:prstGeom>
        </p:spPr>
        <p:txBody>
          <a:bodyPr wrap="square">
            <a:spAutoFit/>
          </a:bodyPr>
          <a:lstStyle/>
          <a:p>
            <a:pPr marL="285750" indent="-285750">
              <a:buFont typeface="Arial" pitchFamily="34" charset="0"/>
              <a:buChar char="•"/>
            </a:pPr>
            <a:r>
              <a:rPr lang="sr-Latn-RS" sz="2000" dirty="0"/>
              <a:t>Svaka </a:t>
            </a:r>
            <a:r>
              <a:rPr lang="sr-Latn-RS" sz="2000" i="1" dirty="0"/>
              <a:t>cone</a:t>
            </a:r>
            <a:r>
              <a:rPr lang="sr-Latn-RS" sz="2000" dirty="0"/>
              <a:t> ćelija se završava nervnim završetkom</a:t>
            </a:r>
          </a:p>
          <a:p>
            <a:pPr marL="285750" indent="-285750">
              <a:buFont typeface="Arial" pitchFamily="34" charset="0"/>
              <a:buChar char="•"/>
            </a:pPr>
            <a:r>
              <a:rPr lang="sr-Latn-RS" sz="2000" dirty="0"/>
              <a:t>Dok više </a:t>
            </a:r>
            <a:r>
              <a:rPr lang="sr-Latn-RS" sz="2000" i="1" dirty="0"/>
              <a:t>rods </a:t>
            </a:r>
            <a:r>
              <a:rPr lang="sr-Latn-RS" sz="2000" dirty="0"/>
              <a:t>ćelija deli isti nervni završetak (jednostavna, opšta predstava prikaza)</a:t>
            </a:r>
          </a:p>
        </p:txBody>
      </p:sp>
      <p:sp>
        <p:nvSpPr>
          <p:cNvPr id="6" name="Speech Bubble: Rectangle with Corners Rounded 5">
            <a:extLst>
              <a:ext uri="{FF2B5EF4-FFF2-40B4-BE49-F238E27FC236}">
                <a16:creationId xmlns:a16="http://schemas.microsoft.com/office/drawing/2014/main" id="{1DC75E7E-D12D-45D2-AF0D-A989510233CA}"/>
              </a:ext>
            </a:extLst>
          </p:cNvPr>
          <p:cNvSpPr/>
          <p:nvPr/>
        </p:nvSpPr>
        <p:spPr>
          <a:xfrm>
            <a:off x="990600" y="4272106"/>
            <a:ext cx="2743200" cy="833294"/>
          </a:xfrm>
          <a:prstGeom prst="wedgeRoundRectCallout">
            <a:avLst>
              <a:gd name="adj1" fmla="val -16190"/>
              <a:gd name="adj2" fmla="val 32389"/>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sz="2400" dirty="0">
                <a:solidFill>
                  <a:schemeClr val="tx1"/>
                </a:solidFill>
              </a:rPr>
              <a:t>Sredina retine (</a:t>
            </a:r>
            <a:r>
              <a:rPr lang="sr-Latn-RS" sz="2400" i="1" dirty="0" err="1">
                <a:solidFill>
                  <a:schemeClr val="tx1"/>
                </a:solidFill>
              </a:rPr>
              <a:t>cones</a:t>
            </a:r>
            <a:r>
              <a:rPr lang="sr-Latn-RS" sz="2400" dirty="0">
                <a:solidFill>
                  <a:schemeClr val="tx1"/>
                </a:solidFill>
              </a:rPr>
              <a:t>)</a:t>
            </a:r>
            <a:endParaRPr lang="en-US" sz="2400" dirty="0">
              <a:solidFill>
                <a:schemeClr val="tx1"/>
              </a:solidFill>
            </a:endParaRPr>
          </a:p>
        </p:txBody>
      </p:sp>
      <p:sp>
        <p:nvSpPr>
          <p:cNvPr id="7" name="Speech Bubble: Rectangle with Corners Rounded 6">
            <a:extLst>
              <a:ext uri="{FF2B5EF4-FFF2-40B4-BE49-F238E27FC236}">
                <a16:creationId xmlns:a16="http://schemas.microsoft.com/office/drawing/2014/main" id="{84F132E6-CFCD-4629-9B1D-1B2274B0D2BB}"/>
              </a:ext>
            </a:extLst>
          </p:cNvPr>
          <p:cNvSpPr/>
          <p:nvPr/>
        </p:nvSpPr>
        <p:spPr>
          <a:xfrm>
            <a:off x="5181600" y="4272106"/>
            <a:ext cx="2743200" cy="549997"/>
          </a:xfrm>
          <a:prstGeom prst="wedgeRoundRectCallout">
            <a:avLst>
              <a:gd name="adj1" fmla="val -16190"/>
              <a:gd name="adj2" fmla="val 32389"/>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RS" sz="2400" dirty="0">
                <a:solidFill>
                  <a:schemeClr val="tx1"/>
                </a:solidFill>
              </a:rPr>
              <a:t>Periferija retine</a:t>
            </a:r>
            <a:endParaRPr lang="en-US" sz="2400" dirty="0">
              <a:solidFill>
                <a:schemeClr val="tx1"/>
              </a:solidFill>
            </a:endParaRPr>
          </a:p>
        </p:txBody>
      </p:sp>
      <p:sp>
        <p:nvSpPr>
          <p:cNvPr id="5" name="Rectangle 4">
            <a:extLst>
              <a:ext uri="{FF2B5EF4-FFF2-40B4-BE49-F238E27FC236}">
                <a16:creationId xmlns:a16="http://schemas.microsoft.com/office/drawing/2014/main" id="{011F90A3-9FA7-4F92-A939-2999E1D7C23F}"/>
              </a:ext>
            </a:extLst>
          </p:cNvPr>
          <p:cNvSpPr/>
          <p:nvPr/>
        </p:nvSpPr>
        <p:spPr>
          <a:xfrm>
            <a:off x="228600" y="5204367"/>
            <a:ext cx="4572000" cy="646331"/>
          </a:xfrm>
          <a:prstGeom prst="rect">
            <a:avLst/>
          </a:prstGeom>
        </p:spPr>
        <p:txBody>
          <a:bodyPr>
            <a:spAutoFit/>
          </a:bodyPr>
          <a:lstStyle/>
          <a:p>
            <a:pPr algn="ctr"/>
            <a:r>
              <a:rPr lang="sr-Latn-RS" dirty="0"/>
              <a:t>Možemo primetiti da je rezolucija oka veća u sredini vidnog polja nego na </a:t>
            </a:r>
            <a:r>
              <a:rPr lang="sr-Latn-RS" dirty="0" err="1"/>
              <a:t>perifieriji</a:t>
            </a:r>
            <a:endParaRPr lang="sr-Latn-RS" dirty="0"/>
          </a:p>
        </p:txBody>
      </p:sp>
      <p:sp>
        <p:nvSpPr>
          <p:cNvPr id="8" name="Rectangle 7">
            <a:extLst>
              <a:ext uri="{FF2B5EF4-FFF2-40B4-BE49-F238E27FC236}">
                <a16:creationId xmlns:a16="http://schemas.microsoft.com/office/drawing/2014/main" id="{CE149175-9678-46DD-9845-B413F6FCCB05}"/>
              </a:ext>
            </a:extLst>
          </p:cNvPr>
          <p:cNvSpPr/>
          <p:nvPr/>
        </p:nvSpPr>
        <p:spPr>
          <a:xfrm>
            <a:off x="76200" y="5943600"/>
            <a:ext cx="4572000" cy="646331"/>
          </a:xfrm>
          <a:prstGeom prst="rect">
            <a:avLst/>
          </a:prstGeom>
        </p:spPr>
        <p:txBody>
          <a:bodyPr>
            <a:spAutoFit/>
          </a:bodyPr>
          <a:lstStyle/>
          <a:p>
            <a:pPr algn="ctr"/>
            <a:r>
              <a:rPr lang="sr-Latn-RS" dirty="0"/>
              <a:t>Ovo se razlikuje u odnosu na mehaničke uređaje gde je rezolucija uniformna</a:t>
            </a:r>
            <a:endParaRPr lang="en-US" dirty="0"/>
          </a:p>
        </p:txBody>
      </p:sp>
    </p:spTree>
    <p:extLst>
      <p:ext uri="{BB962C8B-B14F-4D97-AF65-F5344CB8AC3E}">
        <p14:creationId xmlns:p14="http://schemas.microsoft.com/office/powerpoint/2010/main" val="3249505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5"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 – rezolucija</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rmAutofit fontScale="92500" lnSpcReduction="10000"/>
              </a:bodyPr>
              <a:lstStyle/>
              <a:p>
                <a:r>
                  <a:rPr lang="sr-Latn-RS" i="1" dirty="0" err="1"/>
                  <a:t>Fovea</a:t>
                </a:r>
                <a:r>
                  <a:rPr lang="sr-Latn-RS" dirty="0"/>
                  <a:t> je centralni deo retine gde je vid najprecizniji i gde najbolje razlikujemo boje</a:t>
                </a:r>
              </a:p>
              <a:p>
                <a:pPr lvl="1"/>
                <a:r>
                  <a:rPr lang="sr-Latn-RS" dirty="0"/>
                  <a:t>Mi nesvesno koristimo mišiće oka da se scena od interesa fokusira na centralni deo retine</a:t>
                </a:r>
              </a:p>
              <a:p>
                <a:pPr lvl="1"/>
                <a:r>
                  <a:rPr lang="sr-Latn-RS" dirty="0"/>
                  <a:t>Kružnog je oblika, oko 1.5 mm u prečniku. Zbog jednostavnosti, aproksimiraćemo da se radi o kvadratu </a:t>
                </a:r>
                <a14:m>
                  <m:oMath xmlns:m="http://schemas.openxmlformats.org/officeDocument/2006/math">
                    <m:r>
                      <a:rPr lang="sr-Latn-RS" b="0" i="1" smtClean="0">
                        <a:latin typeface="Cambria Math"/>
                      </a:rPr>
                      <m:t>1.5 </m:t>
                    </m:r>
                    <m:r>
                      <m:rPr>
                        <m:sty m:val="p"/>
                      </m:rPr>
                      <a:rPr lang="sr-Latn-RS" b="0" i="0" smtClean="0">
                        <a:latin typeface="Cambria Math"/>
                      </a:rPr>
                      <m:t>mm</m:t>
                    </m:r>
                    <m:r>
                      <a:rPr lang="en-US" b="0" i="1" smtClean="0">
                        <a:latin typeface="Cambria Math"/>
                      </a:rPr>
                      <m:t>×1.5 </m:t>
                    </m:r>
                    <m:r>
                      <m:rPr>
                        <m:sty m:val="p"/>
                      </m:rPr>
                      <a:rPr lang="en-US" b="0" i="0" smtClean="0">
                        <a:latin typeface="Cambria Math"/>
                      </a:rPr>
                      <m:t>mm</m:t>
                    </m:r>
                  </m:oMath>
                </a14:m>
                <a:endParaRPr lang="en-US" dirty="0"/>
              </a:p>
              <a:p>
                <a:pPr lvl="1"/>
                <a:r>
                  <a:rPr lang="en-US" dirty="0" err="1"/>
                  <a:t>Gustina</a:t>
                </a:r>
                <a:r>
                  <a:rPr lang="en-US" dirty="0"/>
                  <a:t> </a:t>
                </a:r>
                <a:r>
                  <a:rPr lang="en-US" i="1" dirty="0"/>
                  <a:t>cones</a:t>
                </a:r>
                <a:r>
                  <a:rPr lang="en-US" dirty="0"/>
                  <a:t> </a:t>
                </a:r>
                <a:r>
                  <a:rPr lang="sr-Latn-RS" dirty="0"/>
                  <a:t>ćelija </a:t>
                </a:r>
                <a:r>
                  <a:rPr lang="en-US" dirty="0"/>
                  <a:t>u </a:t>
                </a:r>
                <a:r>
                  <a:rPr lang="en-US" dirty="0" err="1"/>
                  <a:t>ovoj</a:t>
                </a:r>
                <a:r>
                  <a:rPr lang="en-US" dirty="0"/>
                  <a:t> </a:t>
                </a:r>
                <a:r>
                  <a:rPr lang="sr-Latn-RS" dirty="0"/>
                  <a:t>regiji je oko 150 000 po </a:t>
                </a:r>
                <a14:m>
                  <m:oMath xmlns:m="http://schemas.openxmlformats.org/officeDocument/2006/math">
                    <m:sSup>
                      <m:sSupPr>
                        <m:ctrlPr>
                          <a:rPr lang="en-US" b="0" i="1" smtClean="0">
                            <a:latin typeface="Cambria Math" panose="02040503050406030204" pitchFamily="18" charset="0"/>
                          </a:rPr>
                        </m:ctrlPr>
                      </m:sSupPr>
                      <m:e>
                        <m:r>
                          <m:rPr>
                            <m:sty m:val="p"/>
                          </m:rPr>
                          <a:rPr lang="sr-Latn-RS" b="0" i="0" smtClean="0">
                            <a:latin typeface="Cambria Math"/>
                          </a:rPr>
                          <m:t>mm</m:t>
                        </m:r>
                      </m:e>
                      <m:sup>
                        <m:r>
                          <a:rPr lang="en-US" b="0" i="0" smtClean="0">
                            <a:latin typeface="Cambria Math"/>
                          </a:rPr>
                          <m:t>2</m:t>
                        </m:r>
                      </m:sup>
                    </m:sSup>
                  </m:oMath>
                </a14:m>
                <a:endParaRPr lang="en-US" dirty="0"/>
              </a:p>
              <a:p>
                <a:pPr lvl="1"/>
                <a:r>
                  <a:rPr lang="en-US" dirty="0" err="1"/>
                  <a:t>Prema</a:t>
                </a:r>
                <a:r>
                  <a:rPr lang="en-US" dirty="0"/>
                  <a:t> </a:t>
                </a:r>
                <a:r>
                  <a:rPr lang="en-US" dirty="0" err="1"/>
                  <a:t>ovim</a:t>
                </a:r>
                <a:r>
                  <a:rPr lang="en-US" dirty="0"/>
                  <a:t> </a:t>
                </a:r>
                <a:r>
                  <a:rPr lang="en-US" dirty="0" err="1"/>
                  <a:t>aproksimacijama</a:t>
                </a:r>
                <a:r>
                  <a:rPr lang="en-US" dirty="0"/>
                  <a:t>, </a:t>
                </a:r>
                <a:r>
                  <a:rPr lang="en-US" dirty="0" err="1"/>
                  <a:t>broj</a:t>
                </a:r>
                <a:r>
                  <a:rPr lang="en-US" dirty="0"/>
                  <a:t> </a:t>
                </a:r>
                <a:r>
                  <a:rPr lang="en-US" i="1" dirty="0"/>
                  <a:t>cones</a:t>
                </a:r>
                <a:r>
                  <a:rPr lang="en-US" dirty="0"/>
                  <a:t> </a:t>
                </a:r>
                <a:r>
                  <a:rPr lang="sr-Latn-RS" dirty="0"/>
                  <a:t>ćelija </a:t>
                </a:r>
                <a:r>
                  <a:rPr lang="en-US" dirty="0"/>
                  <a:t>u </a:t>
                </a:r>
                <a:r>
                  <a:rPr lang="en-US" dirty="0" err="1"/>
                  <a:t>regiji</a:t>
                </a:r>
                <a:r>
                  <a:rPr lang="en-US" dirty="0"/>
                  <a:t> </a:t>
                </a:r>
                <a:r>
                  <a:rPr lang="en-US" dirty="0" err="1"/>
                  <a:t>oka</a:t>
                </a:r>
                <a:r>
                  <a:rPr lang="en-US" dirty="0"/>
                  <a:t> </a:t>
                </a:r>
                <a:r>
                  <a:rPr lang="en-US" dirty="0" err="1"/>
                  <a:t>najve</a:t>
                </a:r>
                <a:r>
                  <a:rPr lang="sr-Latn-RS" dirty="0"/>
                  <a:t>će oštrine je 337 000</a:t>
                </a:r>
              </a:p>
              <a:p>
                <a:pPr lvl="1"/>
                <a:r>
                  <a:rPr lang="sr-Latn-RS" dirty="0"/>
                  <a:t>Poređenja radi, CCD uređaji srednje rezolucije imaju isti broj receptora na </a:t>
                </a:r>
                <a14:m>
                  <m:oMath xmlns:m="http://schemas.openxmlformats.org/officeDocument/2006/math">
                    <m:r>
                      <a:rPr lang="sr-Latn-RS" b="0" i="1" smtClean="0">
                        <a:latin typeface="Cambria Math"/>
                      </a:rPr>
                      <m:t>5</m:t>
                    </m:r>
                    <m:r>
                      <a:rPr lang="sr-Latn-RS" b="0" i="0" smtClean="0">
                        <a:latin typeface="Cambria Math"/>
                      </a:rPr>
                      <m:t> </m:t>
                    </m:r>
                    <m:r>
                      <m:rPr>
                        <m:sty m:val="p"/>
                      </m:rPr>
                      <a:rPr lang="sr-Latn-RS" b="0" i="0" smtClean="0">
                        <a:latin typeface="Cambria Math"/>
                      </a:rPr>
                      <m:t>mm</m:t>
                    </m:r>
                    <m:r>
                      <a:rPr lang="en-US" b="0" i="1" smtClean="0">
                        <a:latin typeface="Cambria Math"/>
                      </a:rPr>
                      <m:t>×5 </m:t>
                    </m:r>
                    <m:r>
                      <m:rPr>
                        <m:sty m:val="p"/>
                      </m:rPr>
                      <a:rPr lang="en-US" b="0" i="0" smtClean="0">
                        <a:latin typeface="Cambria Math"/>
                      </a:rPr>
                      <m:t>mm</m:t>
                    </m:r>
                  </m:oMath>
                </a14:m>
                <a:endParaRPr lang="en-US" dirty="0"/>
              </a:p>
              <a:p>
                <a:endParaRPr lang="en-US" dirty="0"/>
              </a:p>
              <a:p>
                <a:r>
                  <a:rPr lang="en-US" dirty="0"/>
                  <a:t>M</a:t>
                </a:r>
                <a:r>
                  <a:rPr lang="sr-Latn-RS" dirty="0" err="1"/>
                  <a:t>oć</a:t>
                </a:r>
                <a:r>
                  <a:rPr lang="sr-Latn-RS" dirty="0"/>
                  <a:t> oka da razaznaje detalje </a:t>
                </a:r>
                <a:r>
                  <a:rPr lang="en-US" dirty="0"/>
                  <a:t>je </a:t>
                </a:r>
                <a:r>
                  <a:rPr lang="sr-Latn-RS" dirty="0"/>
                  <a:t>uporediva sa trenutno postojećim </a:t>
                </a:r>
                <a:r>
                  <a:rPr lang="sr-Latn-RS" dirty="0" err="1"/>
                  <a:t>elektornskim</a:t>
                </a:r>
                <a:r>
                  <a:rPr lang="sr-Latn-RS" dirty="0"/>
                  <a:t> senzorima</a:t>
                </a:r>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29" t="-2378" r="-686"/>
                </a:stretch>
              </a:blipFill>
            </p:spPr>
            <p:txBody>
              <a:bodyPr/>
              <a:lstStyle/>
              <a:p>
                <a:r>
                  <a:rPr lang="en-US">
                    <a:noFill/>
                  </a:rPr>
                  <a:t> </a:t>
                </a:r>
              </a:p>
            </p:txBody>
          </p:sp>
        </mc:Fallback>
      </mc:AlternateContent>
    </p:spTree>
    <p:extLst>
      <p:ext uri="{BB962C8B-B14F-4D97-AF65-F5344CB8AC3E}">
        <p14:creationId xmlns:p14="http://schemas.microsoft.com/office/powerpoint/2010/main" val="3225340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charRg st="525" end="643"/>
                                            </p:txEl>
                                          </p:spTgt>
                                        </p:tgtEl>
                                        <p:attrNameLst>
                                          <p:attrName>style.visibility</p:attrName>
                                        </p:attrNameLst>
                                      </p:cBhvr>
                                      <p:to>
                                        <p:strVal val="visible"/>
                                      </p:to>
                                    </p:set>
                                    <p:animEffect transition="in" filter="fade">
                                      <p:cBhvr>
                                        <p:cTn id="37" dur="500"/>
                                        <p:tgtEl>
                                          <p:spTgt spid="3">
                                            <p:txEl>
                                              <p:charRg st="525" end="64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9A406-328F-4DE2-A67F-BE899D99AC49}"/>
              </a:ext>
            </a:extLst>
          </p:cNvPr>
          <p:cNvSpPr>
            <a:spLocks noGrp="1"/>
          </p:cNvSpPr>
          <p:nvPr>
            <p:ph type="title"/>
          </p:nvPr>
        </p:nvSpPr>
        <p:spPr/>
        <p:txBody>
          <a:bodyPr/>
          <a:lstStyle/>
          <a:p>
            <a:r>
              <a:rPr lang="sr-Latn-RS" dirty="0"/>
              <a:t>Ljudski vid</a:t>
            </a:r>
            <a:endParaRPr lang="en-US" dirty="0"/>
          </a:p>
        </p:txBody>
      </p:sp>
      <p:sp>
        <p:nvSpPr>
          <p:cNvPr id="3" name="Content Placeholder 2">
            <a:extLst>
              <a:ext uri="{FF2B5EF4-FFF2-40B4-BE49-F238E27FC236}">
                <a16:creationId xmlns:a16="http://schemas.microsoft.com/office/drawing/2014/main" id="{0BD8F9DD-42CC-41B5-87BD-A8684C844A95}"/>
              </a:ext>
            </a:extLst>
          </p:cNvPr>
          <p:cNvSpPr>
            <a:spLocks noGrp="1"/>
          </p:cNvSpPr>
          <p:nvPr>
            <p:ph idx="1"/>
          </p:nvPr>
        </p:nvSpPr>
        <p:spPr/>
        <p:txBody>
          <a:bodyPr/>
          <a:lstStyle/>
          <a:p>
            <a:r>
              <a:rPr lang="en-US" dirty="0"/>
              <a:t>D</a:t>
            </a:r>
            <a:r>
              <a:rPr lang="sr-Latn-RS" dirty="0" err="1"/>
              <a:t>igitalne</a:t>
            </a:r>
            <a:r>
              <a:rPr lang="sr-Latn-RS" dirty="0"/>
              <a:t> slike </a:t>
            </a:r>
            <a:r>
              <a:rPr lang="en-US" dirty="0" err="1"/>
              <a:t>su</a:t>
            </a:r>
            <a:r>
              <a:rPr lang="sr-Latn-RS" dirty="0"/>
              <a:t> diskretan skup intenziteta</a:t>
            </a:r>
            <a:endParaRPr lang="en-US" dirty="0"/>
          </a:p>
          <a:p>
            <a:r>
              <a:rPr lang="en-US" dirty="0"/>
              <a:t>R</a:t>
            </a:r>
            <a:r>
              <a:rPr lang="sr-Latn-RS" dirty="0" err="1"/>
              <a:t>azmotri</a:t>
            </a:r>
            <a:r>
              <a:rPr lang="en-US" dirty="0" err="1"/>
              <a:t>mo</a:t>
            </a:r>
            <a:r>
              <a:rPr lang="sr-Latn-RS" dirty="0"/>
              <a:t> mogućnost oka da razlikuje različite nivoe intenziteta</a:t>
            </a:r>
          </a:p>
          <a:p>
            <a:r>
              <a:rPr lang="sr-Latn-RS" dirty="0"/>
              <a:t>Golim okom možemo videti velik spektar intenziteta</a:t>
            </a:r>
          </a:p>
          <a:p>
            <a:r>
              <a:rPr lang="sr-Latn-RS" dirty="0"/>
              <a:t>Ali ne možemo videti taj širok spektar intenziteta istovremeno</a:t>
            </a:r>
          </a:p>
          <a:p>
            <a:r>
              <a:rPr lang="sr-Latn-RS" dirty="0"/>
              <a:t>Moramo da se adaptiramo</a:t>
            </a:r>
          </a:p>
          <a:p>
            <a:r>
              <a:rPr lang="sr-Latn-RS" dirty="0"/>
              <a:t>Ali, jednom kada smo se prilagodili, bez obzira na generalno osvetljenje, u stanju smo da razlikujemo detalje (i pri visokom i pri niskom generalnom intenzitetu)</a:t>
            </a:r>
          </a:p>
          <a:p>
            <a:endParaRPr lang="sr-Latn-RS" dirty="0"/>
          </a:p>
          <a:p>
            <a:endParaRPr lang="en-US" dirty="0"/>
          </a:p>
        </p:txBody>
      </p:sp>
    </p:spTree>
    <p:extLst>
      <p:ext uri="{BB962C8B-B14F-4D97-AF65-F5344CB8AC3E}">
        <p14:creationId xmlns:p14="http://schemas.microsoft.com/office/powerpoint/2010/main" val="262861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B8E77-2AAE-4A0C-A038-4A142E29852A}"/>
              </a:ext>
            </a:extLst>
          </p:cNvPr>
          <p:cNvSpPr>
            <a:spLocks noGrp="1"/>
          </p:cNvSpPr>
          <p:nvPr>
            <p:ph type="title"/>
          </p:nvPr>
        </p:nvSpPr>
        <p:spPr/>
        <p:txBody>
          <a:bodyPr/>
          <a:lstStyle/>
          <a:p>
            <a:r>
              <a:rPr lang="sr-Latn-RS" dirty="0"/>
              <a:t>Tipovi slika</a:t>
            </a:r>
            <a:endParaRPr lang="en-US" dirty="0"/>
          </a:p>
        </p:txBody>
      </p:sp>
      <p:sp>
        <p:nvSpPr>
          <p:cNvPr id="3" name="Content Placeholder 2">
            <a:extLst>
              <a:ext uri="{FF2B5EF4-FFF2-40B4-BE49-F238E27FC236}">
                <a16:creationId xmlns:a16="http://schemas.microsoft.com/office/drawing/2014/main" id="{AA163A52-2AF2-4735-AB43-8B41EDC9E71D}"/>
              </a:ext>
            </a:extLst>
          </p:cNvPr>
          <p:cNvSpPr>
            <a:spLocks noGrp="1"/>
          </p:cNvSpPr>
          <p:nvPr>
            <p:ph idx="1"/>
          </p:nvPr>
        </p:nvSpPr>
        <p:spPr/>
        <p:txBody>
          <a:bodyPr/>
          <a:lstStyle/>
          <a:p>
            <a:r>
              <a:rPr lang="sr-Latn-RS" dirty="0"/>
              <a:t>Bazirani na zračenju iz EM </a:t>
            </a:r>
            <a:r>
              <a:rPr lang="sr-Latn-RS" dirty="0" err="1"/>
              <a:t>spektra</a:t>
            </a:r>
            <a:endParaRPr lang="sr-Latn-RS" dirty="0"/>
          </a:p>
          <a:p>
            <a:endParaRPr lang="sr-Latn-RS" dirty="0"/>
          </a:p>
          <a:p>
            <a:r>
              <a:rPr lang="sr-Latn-RS" dirty="0"/>
              <a:t>Akustični</a:t>
            </a:r>
            <a:r>
              <a:rPr lang="en-US" dirty="0"/>
              <a:t>/</a:t>
            </a:r>
            <a:r>
              <a:rPr lang="sr-Latn-RS" dirty="0"/>
              <a:t>ultrazvučni</a:t>
            </a:r>
          </a:p>
          <a:p>
            <a:endParaRPr lang="sr-Latn-RS" dirty="0"/>
          </a:p>
          <a:p>
            <a:r>
              <a:rPr lang="sr-Latn-RS" dirty="0"/>
              <a:t>Elektronski</a:t>
            </a:r>
          </a:p>
          <a:p>
            <a:endParaRPr lang="sr-Latn-RS" dirty="0"/>
          </a:p>
          <a:p>
            <a:r>
              <a:rPr lang="sr-Latn-RS" dirty="0"/>
              <a:t>Sintetički</a:t>
            </a:r>
            <a:endParaRPr lang="en-US" dirty="0"/>
          </a:p>
        </p:txBody>
      </p:sp>
    </p:spTree>
    <p:extLst>
      <p:ext uri="{BB962C8B-B14F-4D97-AF65-F5344CB8AC3E}">
        <p14:creationId xmlns:p14="http://schemas.microsoft.com/office/powerpoint/2010/main" val="2540866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1122238"/>
            <a:ext cx="4746172" cy="55459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mc:Choice xmlns:a14="http://schemas.microsoft.com/office/drawing/2010/main" Requires="a14">
          <p:sp>
            <p:nvSpPr>
              <p:cNvPr id="4" name="Speech Bubble: Rectangle with Corners Rounded 3">
                <a:extLst>
                  <a:ext uri="{FF2B5EF4-FFF2-40B4-BE49-F238E27FC236}">
                    <a16:creationId xmlns:a16="http://schemas.microsoft.com/office/drawing/2014/main" id="{86965126-9622-4682-AC20-7F46FB24FF2B}"/>
                  </a:ext>
                </a:extLst>
              </p:cNvPr>
              <p:cNvSpPr/>
              <p:nvPr/>
            </p:nvSpPr>
            <p:spPr>
              <a:xfrm>
                <a:off x="1371600" y="2495525"/>
                <a:ext cx="3886200" cy="715089"/>
              </a:xfrm>
              <a:prstGeom prst="wedgeRoundRectCallout">
                <a:avLst>
                  <a:gd name="adj1" fmla="val 100692"/>
                  <a:gd name="adj2" fmla="val 72167"/>
                  <a:gd name="adj3" fmla="val 16667"/>
                </a:avLst>
              </a:prstGeom>
              <a:solidFill>
                <a:schemeClr val="bg1"/>
              </a:solidFill>
              <a:ln>
                <a:solidFill>
                  <a:schemeClr val="tx1"/>
                </a:solidFill>
              </a:ln>
            </p:spPr>
            <p:txBody>
              <a:bodyPr wrap="square">
                <a:spAutoFit/>
              </a:bodyPr>
              <a:lstStyle/>
              <a:p>
                <a:pPr marL="0" lvl="1" algn="ctr"/>
                <a:r>
                  <a:rPr lang="sr-Latn-RS" dirty="0"/>
                  <a:t>Opseg subjektivnog </a:t>
                </a:r>
                <a:r>
                  <a:rPr lang="sr-Latn-RS" dirty="0" err="1"/>
                  <a:t>intenzita</a:t>
                </a:r>
                <a:r>
                  <a:rPr lang="sr-Latn-RS" dirty="0"/>
                  <a:t> koje oko može videti u tački </a:t>
                </a:r>
                <a14:m>
                  <m:oMath xmlns:m="http://schemas.openxmlformats.org/officeDocument/2006/math">
                    <m:sSub>
                      <m:sSubPr>
                        <m:ctrlPr>
                          <a:rPr lang="en-US" b="0" i="1" smtClean="0">
                            <a:latin typeface="Cambria Math" panose="02040503050406030204" pitchFamily="18" charset="0"/>
                          </a:rPr>
                        </m:ctrlPr>
                      </m:sSubPr>
                      <m:e>
                        <m:r>
                          <a:rPr lang="sr-Latn-RS" b="0" i="1" smtClean="0">
                            <a:latin typeface="Cambria Math" panose="02040503050406030204" pitchFamily="18" charset="0"/>
                          </a:rPr>
                          <m:t>𝐵</m:t>
                        </m:r>
                      </m:e>
                      <m:sub>
                        <m:r>
                          <a:rPr lang="en-US" b="0" i="1" smtClean="0">
                            <a:latin typeface="Cambria Math" panose="02040503050406030204" pitchFamily="18" charset="0"/>
                          </a:rPr>
                          <m:t>𝑎</m:t>
                        </m:r>
                      </m:sub>
                    </m:sSub>
                  </m:oMath>
                </a14:m>
                <a:endParaRPr lang="sr-Latn-RS" dirty="0"/>
              </a:p>
            </p:txBody>
          </p:sp>
        </mc:Choice>
        <mc:Fallback>
          <p:sp>
            <p:nvSpPr>
              <p:cNvPr id="4" name="Speech Bubble: Rectangle with Corners Rounded 3">
                <a:extLst>
                  <a:ext uri="{FF2B5EF4-FFF2-40B4-BE49-F238E27FC236}">
                    <a16:creationId xmlns:a16="http://schemas.microsoft.com/office/drawing/2014/main" id="{86965126-9622-4682-AC20-7F46FB24FF2B}"/>
                  </a:ext>
                </a:extLst>
              </p:cNvPr>
              <p:cNvSpPr>
                <a:spLocks noRot="1" noChangeAspect="1" noMove="1" noResize="1" noEditPoints="1" noAdjustHandles="1" noChangeArrowheads="1" noChangeShapeType="1" noTextEdit="1"/>
              </p:cNvSpPr>
              <p:nvPr/>
            </p:nvSpPr>
            <p:spPr>
              <a:xfrm>
                <a:off x="1371600" y="2495525"/>
                <a:ext cx="3886200" cy="715089"/>
              </a:xfrm>
              <a:prstGeom prst="wedgeRoundRectCallout">
                <a:avLst>
                  <a:gd name="adj1" fmla="val 100692"/>
                  <a:gd name="adj2" fmla="val 72167"/>
                  <a:gd name="adj3" fmla="val 16667"/>
                </a:avLst>
              </a:prstGeom>
              <a:blipFill>
                <a:blip r:embed="rId4"/>
                <a:stretch>
                  <a:fillRect/>
                </a:stretch>
              </a:blipFill>
              <a:ln>
                <a:solidFill>
                  <a:schemeClr val="tx1"/>
                </a:solidFill>
              </a:ln>
            </p:spPr>
            <p:txBody>
              <a:bodyPr/>
              <a:lstStyle/>
              <a:p>
                <a:r>
                  <a:rPr lang="en-US">
                    <a:noFill/>
                  </a:rPr>
                  <a:t> </a:t>
                </a:r>
              </a:p>
            </p:txBody>
          </p:sp>
        </mc:Fallback>
      </mc:AlternateContent>
      <p:sp>
        <p:nvSpPr>
          <p:cNvPr id="6" name="Speech Bubble: Rectangle with Corners Rounded 5">
            <a:extLst>
              <a:ext uri="{FF2B5EF4-FFF2-40B4-BE49-F238E27FC236}">
                <a16:creationId xmlns:a16="http://schemas.microsoft.com/office/drawing/2014/main" id="{C8809771-848B-46DA-A239-DBFC6F81C387}"/>
              </a:ext>
            </a:extLst>
          </p:cNvPr>
          <p:cNvSpPr/>
          <p:nvPr/>
        </p:nvSpPr>
        <p:spPr>
          <a:xfrm>
            <a:off x="6096000" y="1122238"/>
            <a:ext cx="1828800" cy="1328023"/>
          </a:xfrm>
          <a:prstGeom prst="wedgeRoundRectCallout">
            <a:avLst>
              <a:gd name="adj1" fmla="val 60312"/>
              <a:gd name="adj2" fmla="val 35052"/>
              <a:gd name="adj3" fmla="val 16667"/>
            </a:avLst>
          </a:prstGeom>
          <a:solidFill>
            <a:schemeClr val="bg1"/>
          </a:solidFill>
          <a:ln>
            <a:solidFill>
              <a:schemeClr val="tx1"/>
            </a:solidFill>
          </a:ln>
        </p:spPr>
        <p:txBody>
          <a:bodyPr wrap="square">
            <a:spAutoFit/>
          </a:bodyPr>
          <a:lstStyle/>
          <a:p>
            <a:pPr marL="0" lvl="1" algn="ctr"/>
            <a:r>
              <a:rPr lang="sr-Latn-RS" dirty="0"/>
              <a:t>Opseg intenziteta kom možemo da se prilagodimo</a:t>
            </a:r>
          </a:p>
        </p:txBody>
      </p:sp>
      <p:sp>
        <p:nvSpPr>
          <p:cNvPr id="7" name="Speech Bubble: Rectangle with Corners Rounded 6">
            <a:extLst>
              <a:ext uri="{FF2B5EF4-FFF2-40B4-BE49-F238E27FC236}">
                <a16:creationId xmlns:a16="http://schemas.microsoft.com/office/drawing/2014/main" id="{CC05155B-B93E-4A75-93C2-D5F6FC3B17F9}"/>
              </a:ext>
            </a:extLst>
          </p:cNvPr>
          <p:cNvSpPr/>
          <p:nvPr/>
        </p:nvSpPr>
        <p:spPr>
          <a:xfrm>
            <a:off x="144198" y="1080693"/>
            <a:ext cx="3276600" cy="1021556"/>
          </a:xfrm>
          <a:prstGeom prst="wedgeRoundRectCallout">
            <a:avLst>
              <a:gd name="adj1" fmla="val 110009"/>
              <a:gd name="adj2" fmla="val 90230"/>
              <a:gd name="adj3" fmla="val 16667"/>
            </a:avLst>
          </a:prstGeom>
          <a:solidFill>
            <a:schemeClr val="bg1"/>
          </a:solidFill>
          <a:ln>
            <a:solidFill>
              <a:schemeClr val="tx1"/>
            </a:solidFill>
          </a:ln>
        </p:spPr>
        <p:txBody>
          <a:bodyPr wrap="square">
            <a:spAutoFit/>
          </a:bodyPr>
          <a:lstStyle/>
          <a:p>
            <a:pPr marL="0" lvl="1" algn="ctr"/>
            <a:r>
              <a:rPr lang="sr-Latn-RS" dirty="0"/>
              <a:t>Intenzitet </a:t>
            </a:r>
            <a:r>
              <a:rPr lang="sr-Latn-RS" dirty="0" err="1"/>
              <a:t>percepiran</a:t>
            </a:r>
            <a:r>
              <a:rPr lang="sr-Latn-RS" dirty="0"/>
              <a:t> od strane čoveka je logaritamska funkcija intenziteta svetlosti</a:t>
            </a:r>
          </a:p>
        </p:txBody>
      </p:sp>
      <p:sp>
        <p:nvSpPr>
          <p:cNvPr id="5" name="Rectangle 4">
            <a:extLst>
              <a:ext uri="{FF2B5EF4-FFF2-40B4-BE49-F238E27FC236}">
                <a16:creationId xmlns:a16="http://schemas.microsoft.com/office/drawing/2014/main" id="{881A2018-C27C-4B46-8C3B-539E80F9D634}"/>
              </a:ext>
            </a:extLst>
          </p:cNvPr>
          <p:cNvSpPr/>
          <p:nvPr/>
        </p:nvSpPr>
        <p:spPr>
          <a:xfrm>
            <a:off x="7239000" y="2819400"/>
            <a:ext cx="990600" cy="1066800"/>
          </a:xfrm>
          <a:prstGeom prst="rect">
            <a:avLst/>
          </a:prstGeom>
          <a:no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9762C12-2070-4585-BEFA-09F2C39ADE16}"/>
              </a:ext>
            </a:extLst>
          </p:cNvPr>
          <p:cNvSpPr txBox="1"/>
          <p:nvPr/>
        </p:nvSpPr>
        <p:spPr>
          <a:xfrm>
            <a:off x="1371600" y="3232535"/>
            <a:ext cx="3048000" cy="923330"/>
          </a:xfrm>
          <a:prstGeom prst="rect">
            <a:avLst/>
          </a:prstGeom>
          <a:noFill/>
        </p:spPr>
        <p:txBody>
          <a:bodyPr wrap="square" rtlCol="0">
            <a:spAutoFit/>
          </a:bodyPr>
          <a:lstStyle/>
          <a:p>
            <a:r>
              <a:rPr lang="en-US" dirty="0" err="1"/>
              <a:t>Prili</a:t>
            </a:r>
            <a:r>
              <a:rPr lang="sr-Latn-RS" dirty="0" err="1"/>
              <a:t>čno</a:t>
            </a:r>
            <a:r>
              <a:rPr lang="sr-Latn-RS" dirty="0"/>
              <a:t> uzak opseg – iznad i ispod njega sve nam je neraspoznatljivo</a:t>
            </a:r>
            <a:endParaRPr lang="en-US" dirty="0"/>
          </a:p>
        </p:txBody>
      </p:sp>
    </p:spTree>
    <p:extLst>
      <p:ext uri="{BB962C8B-B14F-4D97-AF65-F5344CB8AC3E}">
        <p14:creationId xmlns:p14="http://schemas.microsoft.com/office/powerpoint/2010/main" val="708155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par>
                          <p:cTn id="18" fill="hold">
                            <p:stCondLst>
                              <p:cond delay="500"/>
                            </p:stCondLst>
                            <p:childTnLst>
                              <p:par>
                                <p:cTn id="19" presetID="22" presetClass="entr" presetSubtype="2"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right)">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5" grpId="0" animBg="1"/>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130629" y="1122240"/>
                <a:ext cx="8882742" cy="2377440"/>
              </a:xfrm>
            </p:spPr>
            <p:txBody>
              <a:bodyPr>
                <a:normAutofit fontScale="85000" lnSpcReduction="20000"/>
              </a:bodyPr>
              <a:lstStyle/>
              <a:p>
                <a:r>
                  <a:rPr lang="sr-Latn-RS" dirty="0"/>
                  <a:t>Od interesa nam je da proučimo i moć ljudskog oka da percipira </a:t>
                </a:r>
                <a:r>
                  <a:rPr lang="sr-Latn-RS" i="1" dirty="0"/>
                  <a:t>promene</a:t>
                </a:r>
                <a:r>
                  <a:rPr lang="sr-Latn-RS" dirty="0"/>
                  <a:t> u intenzitetu svetla</a:t>
                </a:r>
              </a:p>
              <a:p>
                <a:r>
                  <a:rPr lang="sr-Latn-RS" dirty="0"/>
                  <a:t>Eksperiment</a:t>
                </a:r>
              </a:p>
              <a:p>
                <a:pPr lvl="1"/>
                <a:r>
                  <a:rPr lang="sr-Latn-RS" dirty="0"/>
                  <a:t>Imamo pozadinsko svetlo intentiteta </a:t>
                </a:r>
                <a14:m>
                  <m:oMath xmlns:m="http://schemas.openxmlformats.org/officeDocument/2006/math">
                    <m:r>
                      <a:rPr lang="sr-Latn-RS" b="0" i="1" smtClean="0">
                        <a:latin typeface="Cambria Math"/>
                      </a:rPr>
                      <m:t>𝐼</m:t>
                    </m:r>
                  </m:oMath>
                </a14:m>
                <a:r>
                  <a:rPr lang="sr-Latn-RS" dirty="0"/>
                  <a:t> i iscrtavamo krug u sredini</a:t>
                </a:r>
              </a:p>
              <a:p>
                <a:pPr lvl="1"/>
                <a:r>
                  <a:rPr lang="sr-Latn-RS" dirty="0"/>
                  <a:t>Menjamo intenzitet kruga (</a:t>
                </a:r>
                <a14:m>
                  <m:oMath xmlns:m="http://schemas.openxmlformats.org/officeDocument/2006/math">
                    <m:r>
                      <m:rPr>
                        <m:sty m:val="p"/>
                      </m:rPr>
                      <a:rPr lang="en-US" b="0" i="0" smtClean="0">
                        <a:latin typeface="Cambria Math" panose="02040503050406030204" pitchFamily="18" charset="0"/>
                      </a:rPr>
                      <m:t>Δ</m:t>
                    </m:r>
                    <m:r>
                      <a:rPr lang="en-US" b="0" i="1" smtClean="0">
                        <a:latin typeface="Cambria Math" panose="02040503050406030204" pitchFamily="18" charset="0"/>
                      </a:rPr>
                      <m:t>𝐼</m:t>
                    </m:r>
                  </m:oMath>
                </a14:m>
                <a:r>
                  <a:rPr lang="sr-Latn-RS" dirty="0"/>
                  <a:t>) sve dok ga posmatrač ne primeti</a:t>
                </a:r>
              </a:p>
              <a:p>
                <a:r>
                  <a:rPr lang="sr-Latn-RS" dirty="0"/>
                  <a:t>Količina promene koja nam je neophodna da vidimo zavisi od pozadinskog svetla i ovo se zove </a:t>
                </a:r>
                <a:r>
                  <a:rPr lang="sr-Latn-RS" i="1" dirty="0"/>
                  <a:t>Weber</a:t>
                </a:r>
                <a:r>
                  <a:rPr lang="sr-Latn-RS" dirty="0"/>
                  <a:t>-ov zakon</a:t>
                </a:r>
                <a:endParaRPr lang="sr-Cyrl-RS" dirty="0"/>
              </a:p>
              <a:p>
                <a:pPr lvl="1"/>
                <a:endParaRPr lang="sr-Latn-RS" dirty="0"/>
              </a:p>
              <a:p>
                <a:endParaRPr lang="sr-Latn-RS" dirty="0"/>
              </a:p>
              <a:p>
                <a:pPr lvl="1"/>
                <a:endParaRPr lang="sr-Latn-RS" dirty="0"/>
              </a:p>
              <a:p>
                <a:pPr lvl="1"/>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130629" y="1122240"/>
                <a:ext cx="8882742" cy="2377440"/>
              </a:xfrm>
              <a:blipFill>
                <a:blip r:embed="rId3"/>
                <a:stretch>
                  <a:fillRect l="-892" t="-5897"/>
                </a:stretch>
              </a:blipFill>
            </p:spPr>
            <p:txBody>
              <a:bodyPr/>
              <a:lstStyle/>
              <a:p>
                <a:r>
                  <a:rPr lang="en-US">
                    <a:noFill/>
                  </a:rPr>
                  <a:t> </a:t>
                </a:r>
              </a:p>
            </p:txBody>
          </p:sp>
        </mc:Fallback>
      </mc:AlternateContent>
      <p:pic>
        <p:nvPicPr>
          <p:cNvPr id="2050"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41820" y="4114800"/>
            <a:ext cx="3405132" cy="23774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05400" y="4073949"/>
            <a:ext cx="3405132" cy="2740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peech Bubble: Rectangle with Corners Rounded 3">
            <a:extLst>
              <a:ext uri="{FF2B5EF4-FFF2-40B4-BE49-F238E27FC236}">
                <a16:creationId xmlns:a16="http://schemas.microsoft.com/office/drawing/2014/main" id="{7D5911F7-977F-4225-92BE-93A0BBD32F12}"/>
              </a:ext>
            </a:extLst>
          </p:cNvPr>
          <p:cNvSpPr/>
          <p:nvPr/>
        </p:nvSpPr>
        <p:spPr>
          <a:xfrm>
            <a:off x="2086478" y="3438395"/>
            <a:ext cx="3276600" cy="1021556"/>
          </a:xfrm>
          <a:prstGeom prst="wedgeRoundRectCallout">
            <a:avLst>
              <a:gd name="adj1" fmla="val 72445"/>
              <a:gd name="adj2" fmla="val 53917"/>
              <a:gd name="adj3" fmla="val 16667"/>
            </a:avLst>
          </a:prstGeom>
          <a:solidFill>
            <a:schemeClr val="bg1"/>
          </a:solidFill>
          <a:ln>
            <a:solidFill>
              <a:schemeClr val="tx1"/>
            </a:solidFill>
          </a:ln>
        </p:spPr>
        <p:txBody>
          <a:bodyPr wrap="square">
            <a:spAutoFit/>
          </a:bodyPr>
          <a:lstStyle/>
          <a:p>
            <a:pPr marL="0" lvl="1" algn="ctr"/>
            <a:r>
              <a:rPr lang="sr-Latn-RS" dirty="0"/>
              <a:t>Kada smo u uslovima niskog intenziteta svetlosti, potrebno nam je da promena bude </a:t>
            </a:r>
            <a:r>
              <a:rPr lang="en-US" dirty="0" err="1"/>
              <a:t>velika</a:t>
            </a:r>
            <a:endParaRPr lang="sr-Latn-RS" dirty="0"/>
          </a:p>
        </p:txBody>
      </p:sp>
      <p:sp>
        <p:nvSpPr>
          <p:cNvPr id="8" name="Speech Bubble: Rectangle with Corners Rounded 7">
            <a:extLst>
              <a:ext uri="{FF2B5EF4-FFF2-40B4-BE49-F238E27FC236}">
                <a16:creationId xmlns:a16="http://schemas.microsoft.com/office/drawing/2014/main" id="{570158EF-AE9A-4DD5-A04E-86887125EBED}"/>
              </a:ext>
            </a:extLst>
          </p:cNvPr>
          <p:cNvSpPr/>
          <p:nvPr/>
        </p:nvSpPr>
        <p:spPr>
          <a:xfrm>
            <a:off x="3124200" y="5815835"/>
            <a:ext cx="3276600" cy="715089"/>
          </a:xfrm>
          <a:prstGeom prst="wedgeRoundRectCallout">
            <a:avLst>
              <a:gd name="adj1" fmla="val 72827"/>
              <a:gd name="adj2" fmla="val -95150"/>
              <a:gd name="adj3" fmla="val 16667"/>
            </a:avLst>
          </a:prstGeom>
          <a:solidFill>
            <a:schemeClr val="bg1"/>
          </a:solidFill>
          <a:ln>
            <a:solidFill>
              <a:schemeClr val="tx1"/>
            </a:solidFill>
          </a:ln>
        </p:spPr>
        <p:txBody>
          <a:bodyPr wrap="square">
            <a:spAutoFit/>
          </a:bodyPr>
          <a:lstStyle/>
          <a:p>
            <a:pPr marL="0" lvl="1" algn="ctr"/>
            <a:r>
              <a:rPr lang="en-US" dirty="0" err="1"/>
              <a:t>Ako</a:t>
            </a:r>
            <a:r>
              <a:rPr lang="en-US" dirty="0"/>
              <a:t> je </a:t>
            </a:r>
            <a:r>
              <a:rPr lang="pl-PL" dirty="0"/>
              <a:t>pozadinsko svetlo jako, dovoljna nam je mala promena </a:t>
            </a:r>
          </a:p>
        </p:txBody>
      </p:sp>
    </p:spTree>
    <p:extLst>
      <p:ext uri="{BB962C8B-B14F-4D97-AF65-F5344CB8AC3E}">
        <p14:creationId xmlns:p14="http://schemas.microsoft.com/office/powerpoint/2010/main" val="299293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050"/>
                                        </p:tgtEl>
                                        <p:attrNameLst>
                                          <p:attrName>style.visibility</p:attrName>
                                        </p:attrNameLst>
                                      </p:cBhvr>
                                      <p:to>
                                        <p:strVal val="visible"/>
                                      </p:to>
                                    </p:set>
                                    <p:animEffect transition="in" filter="fade">
                                      <p:cBhvr>
                                        <p:cTn id="22" dur="500"/>
                                        <p:tgtEl>
                                          <p:spTgt spid="205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052"/>
                                        </p:tgtEl>
                                        <p:attrNameLst>
                                          <p:attrName>style.visibility</p:attrName>
                                        </p:attrNameLst>
                                      </p:cBhvr>
                                      <p:to>
                                        <p:strVal val="visible"/>
                                      </p:to>
                                    </p:set>
                                    <p:animEffect transition="in" filter="fade">
                                      <p:cBhvr>
                                        <p:cTn id="37" dur="500"/>
                                        <p:tgtEl>
                                          <p:spTgt spid="205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500"/>
                                        <p:tgtEl>
                                          <p:spTgt spid="4"/>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ipe(up)">
                                      <p:cBhvr>
                                        <p:cTn id="4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endParaRPr lang="en-US" dirty="0"/>
          </a:p>
        </p:txBody>
      </p:sp>
      <p:sp>
        <p:nvSpPr>
          <p:cNvPr id="3" name="Content Placeholder 2"/>
          <p:cNvSpPr>
            <a:spLocks noGrp="1"/>
          </p:cNvSpPr>
          <p:nvPr>
            <p:ph idx="1"/>
          </p:nvPr>
        </p:nvSpPr>
        <p:spPr>
          <a:xfrm>
            <a:off x="130629" y="1122239"/>
            <a:ext cx="8882742" cy="5127835"/>
          </a:xfrm>
        </p:spPr>
        <p:txBody>
          <a:bodyPr/>
          <a:lstStyle/>
          <a:p>
            <a:pPr marL="0" indent="0">
              <a:buNone/>
            </a:pPr>
            <a:r>
              <a:rPr lang="sr-Latn-RS" i="1" dirty="0"/>
              <a:t>Mach band effect</a:t>
            </a:r>
            <a:endParaRPr lang="en-US" i="1" dirty="0"/>
          </a:p>
        </p:txBody>
      </p:sp>
      <p:pic>
        <p:nvPicPr>
          <p:cNvPr id="6148" name="Picture 4" descr="Image result for march band effect"/>
          <p:cNvPicPr>
            <a:picLocks noChangeAspect="1" noChangeArrowheads="1"/>
          </p:cNvPicPr>
          <p:nvPr/>
        </p:nvPicPr>
        <p:blipFill rotWithShape="1">
          <a:blip r:embed="rId3">
            <a:extLst>
              <a:ext uri="{28A0092B-C50C-407E-A947-70E740481C1C}">
                <a14:useLocalDpi xmlns:a14="http://schemas.microsoft.com/office/drawing/2010/main" val="0"/>
              </a:ext>
            </a:extLst>
          </a:blip>
          <a:srcRect l="24142" t="15427" r="24611" b="8064"/>
          <a:stretch/>
        </p:blipFill>
        <p:spPr bwMode="auto">
          <a:xfrm>
            <a:off x="130629" y="1676400"/>
            <a:ext cx="4070406" cy="4562355"/>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Related image"/>
          <p:cNvPicPr>
            <a:picLocks noChangeAspect="1" noChangeArrowheads="1"/>
          </p:cNvPicPr>
          <p:nvPr/>
        </p:nvPicPr>
        <p:blipFill rotWithShape="1">
          <a:blip r:embed="rId4">
            <a:extLst>
              <a:ext uri="{28A0092B-C50C-407E-A947-70E740481C1C}">
                <a14:useLocalDpi xmlns:a14="http://schemas.microsoft.com/office/drawing/2010/main" val="0"/>
              </a:ext>
            </a:extLst>
          </a:blip>
          <a:srcRect l="7294" t="13844" r="7900" b="2909"/>
          <a:stretch/>
        </p:blipFill>
        <p:spPr bwMode="auto">
          <a:xfrm>
            <a:off x="4648200" y="1676400"/>
            <a:ext cx="4310349" cy="2229151"/>
          </a:xfrm>
          <a:prstGeom prst="rect">
            <a:avLst/>
          </a:prstGeom>
          <a:noFill/>
          <a:extLst>
            <a:ext uri="{909E8E84-426E-40DD-AFC4-6F175D3DCCD1}">
              <a14:hiddenFill xmlns:a14="http://schemas.microsoft.com/office/drawing/2010/main">
                <a:solidFill>
                  <a:srgbClr val="FFFFFF"/>
                </a:solidFill>
              </a14:hiddenFill>
            </a:ext>
          </a:extLst>
        </p:spPr>
      </p:pic>
      <p:sp>
        <p:nvSpPr>
          <p:cNvPr id="6" name="Speech Bubble: Rectangle with Corners Rounded 5">
            <a:extLst>
              <a:ext uri="{FF2B5EF4-FFF2-40B4-BE49-F238E27FC236}">
                <a16:creationId xmlns:a16="http://schemas.microsoft.com/office/drawing/2014/main" id="{38AB7D78-0D80-44AE-91B4-5B29E449539A}"/>
              </a:ext>
            </a:extLst>
          </p:cNvPr>
          <p:cNvSpPr/>
          <p:nvPr/>
        </p:nvSpPr>
        <p:spPr>
          <a:xfrm>
            <a:off x="4768171" y="4824055"/>
            <a:ext cx="4070406" cy="715089"/>
          </a:xfrm>
          <a:prstGeom prst="wedgeRoundRectCallout">
            <a:avLst>
              <a:gd name="adj1" fmla="val -66386"/>
              <a:gd name="adj2" fmla="val -110915"/>
              <a:gd name="adj3" fmla="val 16667"/>
            </a:avLst>
          </a:prstGeom>
          <a:solidFill>
            <a:schemeClr val="bg1"/>
          </a:solidFill>
          <a:ln>
            <a:solidFill>
              <a:schemeClr val="tx1"/>
            </a:solidFill>
          </a:ln>
        </p:spPr>
        <p:txBody>
          <a:bodyPr wrap="square">
            <a:spAutoFit/>
          </a:bodyPr>
          <a:lstStyle/>
          <a:p>
            <a:pPr marL="0" lvl="1" algn="ctr"/>
            <a:r>
              <a:rPr lang="en-US" dirty="0"/>
              <a:t>I</a:t>
            </a:r>
            <a:r>
              <a:rPr lang="sr-Latn-RS" dirty="0" err="1"/>
              <a:t>ntenzitet</a:t>
            </a:r>
            <a:r>
              <a:rPr lang="sr-Latn-RS" dirty="0"/>
              <a:t> osvetljenja svake od površina </a:t>
            </a:r>
            <a:r>
              <a:rPr lang="en-US" dirty="0"/>
              <a:t>je </a:t>
            </a:r>
            <a:r>
              <a:rPr lang="sr-Latn-RS" dirty="0"/>
              <a:t>konstantan</a:t>
            </a:r>
            <a:endParaRPr lang="pl-PL" dirty="0"/>
          </a:p>
        </p:txBody>
      </p:sp>
      <p:sp>
        <p:nvSpPr>
          <p:cNvPr id="7" name="Speech Bubble: Rectangle with Corners Rounded 6">
            <a:extLst>
              <a:ext uri="{FF2B5EF4-FFF2-40B4-BE49-F238E27FC236}">
                <a16:creationId xmlns:a16="http://schemas.microsoft.com/office/drawing/2014/main" id="{913226CF-8EFC-45C9-AB1A-2DC4974176AF}"/>
              </a:ext>
            </a:extLst>
          </p:cNvPr>
          <p:cNvSpPr/>
          <p:nvPr/>
        </p:nvSpPr>
        <p:spPr>
          <a:xfrm>
            <a:off x="4768171" y="5894296"/>
            <a:ext cx="4070406" cy="408623"/>
          </a:xfrm>
          <a:prstGeom prst="wedgeRoundRectCallout">
            <a:avLst>
              <a:gd name="adj1" fmla="val -63924"/>
              <a:gd name="adj2" fmla="val -62307"/>
              <a:gd name="adj3" fmla="val 16667"/>
            </a:avLst>
          </a:prstGeom>
          <a:solidFill>
            <a:schemeClr val="bg1"/>
          </a:solidFill>
          <a:ln>
            <a:solidFill>
              <a:schemeClr val="tx1"/>
            </a:solidFill>
          </a:ln>
        </p:spPr>
        <p:txBody>
          <a:bodyPr wrap="square">
            <a:spAutoFit/>
          </a:bodyPr>
          <a:lstStyle/>
          <a:p>
            <a:pPr marL="0" lvl="1" algn="ctr"/>
            <a:r>
              <a:rPr lang="en-US" dirty="0"/>
              <a:t>N</a:t>
            </a:r>
            <a:r>
              <a:rPr lang="sr-Latn-RS" dirty="0" err="1"/>
              <a:t>ačin</a:t>
            </a:r>
            <a:r>
              <a:rPr lang="sr-Latn-RS" dirty="0"/>
              <a:t> na koji mi to </a:t>
            </a:r>
            <a:r>
              <a:rPr lang="sr-Latn-RS" dirty="0" err="1"/>
              <a:t>percepiramo</a:t>
            </a:r>
            <a:r>
              <a:rPr lang="sr-Latn-RS" dirty="0"/>
              <a:t> nije</a:t>
            </a:r>
            <a:endParaRPr lang="pl-PL" dirty="0"/>
          </a:p>
        </p:txBody>
      </p:sp>
    </p:spTree>
    <p:extLst>
      <p:ext uri="{BB962C8B-B14F-4D97-AF65-F5344CB8AC3E}">
        <p14:creationId xmlns:p14="http://schemas.microsoft.com/office/powerpoint/2010/main" val="4134134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152"/>
                                        </p:tgtEl>
                                        <p:attrNameLst>
                                          <p:attrName>style.visibility</p:attrName>
                                        </p:attrNameLst>
                                      </p:cBhvr>
                                      <p:to>
                                        <p:strVal val="visible"/>
                                      </p:to>
                                    </p:set>
                                    <p:animEffect transition="in" filter="fade">
                                      <p:cBhvr>
                                        <p:cTn id="17" dur="500"/>
                                        <p:tgtEl>
                                          <p:spTgt spid="6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Ljudski vid</a:t>
            </a:r>
            <a:r>
              <a:rPr lang="en-US" dirty="0"/>
              <a:t> – </a:t>
            </a:r>
            <a:r>
              <a:rPr lang="en-US" dirty="0" err="1"/>
              <a:t>opti</a:t>
            </a:r>
            <a:r>
              <a:rPr lang="sr-Latn-RS" dirty="0" err="1"/>
              <a:t>čke</a:t>
            </a:r>
            <a:r>
              <a:rPr lang="sr-Latn-RS" dirty="0"/>
              <a:t> iluzije</a:t>
            </a:r>
            <a:endParaRPr lang="en-US" dirty="0"/>
          </a:p>
        </p:txBody>
      </p:sp>
      <p:pic>
        <p:nvPicPr>
          <p:cNvPr id="7170" name="Picture 2" descr="Image result for some well-known optical illusions digital image processing"/>
          <p:cNvPicPr>
            <a:picLocks noChangeAspect="1" noChangeArrowheads="1"/>
          </p:cNvPicPr>
          <p:nvPr/>
        </p:nvPicPr>
        <p:blipFill rotWithShape="1">
          <a:blip r:embed="rId3">
            <a:extLst>
              <a:ext uri="{28A0092B-C50C-407E-A947-70E740481C1C}">
                <a14:useLocalDpi xmlns:a14="http://schemas.microsoft.com/office/drawing/2010/main" val="0"/>
              </a:ext>
            </a:extLst>
          </a:blip>
          <a:srcRect l="32039" t="23414" r="11817" b="2048"/>
          <a:stretch/>
        </p:blipFill>
        <p:spPr bwMode="auto">
          <a:xfrm>
            <a:off x="1905000" y="1295400"/>
            <a:ext cx="5334000" cy="5311107"/>
          </a:xfrm>
          <a:prstGeom prst="rect">
            <a:avLst/>
          </a:prstGeom>
          <a:noFill/>
          <a:extLst>
            <a:ext uri="{909E8E84-426E-40DD-AFC4-6F175D3DCCD1}">
              <a14:hiddenFill xmlns:a14="http://schemas.microsoft.com/office/drawing/2010/main">
                <a:solidFill>
                  <a:srgbClr val="FFFFFF"/>
                </a:solidFill>
              </a14:hiddenFill>
            </a:ext>
          </a:extLst>
        </p:spPr>
      </p:pic>
      <p:sp>
        <p:nvSpPr>
          <p:cNvPr id="7" name="Speech Bubble: Rectangle with Corners Rounded 6">
            <a:extLst>
              <a:ext uri="{FF2B5EF4-FFF2-40B4-BE49-F238E27FC236}">
                <a16:creationId xmlns:a16="http://schemas.microsoft.com/office/drawing/2014/main" id="{ED1E9239-98DA-4845-AE89-D773E359CDE6}"/>
              </a:ext>
            </a:extLst>
          </p:cNvPr>
          <p:cNvSpPr/>
          <p:nvPr/>
        </p:nvSpPr>
        <p:spPr>
          <a:xfrm>
            <a:off x="152400" y="2133600"/>
            <a:ext cx="1524000" cy="1021556"/>
          </a:xfrm>
          <a:prstGeom prst="wedgeRoundRectCallout">
            <a:avLst>
              <a:gd name="adj1" fmla="val 95532"/>
              <a:gd name="adj2" fmla="val -17726"/>
              <a:gd name="adj3" fmla="val 16667"/>
            </a:avLst>
          </a:prstGeom>
          <a:solidFill>
            <a:schemeClr val="bg1"/>
          </a:solidFill>
          <a:ln>
            <a:solidFill>
              <a:schemeClr val="tx1"/>
            </a:solidFill>
          </a:ln>
        </p:spPr>
        <p:txBody>
          <a:bodyPr wrap="square">
            <a:spAutoFit/>
          </a:bodyPr>
          <a:lstStyle/>
          <a:p>
            <a:pPr marL="0" lvl="1" algn="ctr"/>
            <a:r>
              <a:rPr lang="sr-Latn-RS" dirty="0"/>
              <a:t>Nema promene u intenzitetu</a:t>
            </a:r>
            <a:endParaRPr lang="pl-PL" dirty="0"/>
          </a:p>
        </p:txBody>
      </p:sp>
      <p:sp>
        <p:nvSpPr>
          <p:cNvPr id="8" name="Speech Bubble: Rectangle with Corners Rounded 7">
            <a:extLst>
              <a:ext uri="{FF2B5EF4-FFF2-40B4-BE49-F238E27FC236}">
                <a16:creationId xmlns:a16="http://schemas.microsoft.com/office/drawing/2014/main" id="{72D7F88F-F2D9-4CDE-876D-DF6151D8E726}"/>
              </a:ext>
            </a:extLst>
          </p:cNvPr>
          <p:cNvSpPr/>
          <p:nvPr/>
        </p:nvSpPr>
        <p:spPr>
          <a:xfrm>
            <a:off x="152400" y="4876800"/>
            <a:ext cx="1524000" cy="1021556"/>
          </a:xfrm>
          <a:prstGeom prst="wedgeRoundRectCallout">
            <a:avLst>
              <a:gd name="adj1" fmla="val 95532"/>
              <a:gd name="adj2" fmla="val -17726"/>
              <a:gd name="adj3" fmla="val 16667"/>
            </a:avLst>
          </a:prstGeom>
          <a:solidFill>
            <a:schemeClr val="bg1"/>
          </a:solidFill>
          <a:ln>
            <a:solidFill>
              <a:schemeClr val="tx1"/>
            </a:solidFill>
          </a:ln>
        </p:spPr>
        <p:txBody>
          <a:bodyPr wrap="square">
            <a:spAutoFit/>
          </a:bodyPr>
          <a:lstStyle/>
          <a:p>
            <a:pPr marL="0" lvl="1" algn="ctr"/>
            <a:r>
              <a:rPr lang="sr-Latn-RS" dirty="0"/>
              <a:t>Duži su jednake dužine</a:t>
            </a:r>
            <a:endParaRPr lang="pl-PL" dirty="0"/>
          </a:p>
        </p:txBody>
      </p:sp>
      <p:sp>
        <p:nvSpPr>
          <p:cNvPr id="9" name="Speech Bubble: Rectangle with Corners Rounded 8">
            <a:extLst>
              <a:ext uri="{FF2B5EF4-FFF2-40B4-BE49-F238E27FC236}">
                <a16:creationId xmlns:a16="http://schemas.microsoft.com/office/drawing/2014/main" id="{9514F8E9-EE8C-4EF7-8892-0A0BE13DB76D}"/>
              </a:ext>
            </a:extLst>
          </p:cNvPr>
          <p:cNvSpPr/>
          <p:nvPr/>
        </p:nvSpPr>
        <p:spPr>
          <a:xfrm>
            <a:off x="7467600" y="4876800"/>
            <a:ext cx="1524000" cy="715089"/>
          </a:xfrm>
          <a:prstGeom prst="wedgeRoundRectCallout">
            <a:avLst>
              <a:gd name="adj1" fmla="val -87756"/>
              <a:gd name="adj2" fmla="val -87793"/>
              <a:gd name="adj3" fmla="val 16667"/>
            </a:avLst>
          </a:prstGeom>
          <a:solidFill>
            <a:schemeClr val="bg1"/>
          </a:solidFill>
          <a:ln>
            <a:solidFill>
              <a:schemeClr val="tx1"/>
            </a:solidFill>
          </a:ln>
        </p:spPr>
        <p:txBody>
          <a:bodyPr wrap="square">
            <a:spAutoFit/>
          </a:bodyPr>
          <a:lstStyle/>
          <a:p>
            <a:pPr marL="0" lvl="1" algn="ctr"/>
            <a:r>
              <a:rPr lang="sr-Latn-RS" dirty="0"/>
              <a:t>Linije su paralelne</a:t>
            </a:r>
            <a:endParaRPr lang="pl-PL" dirty="0"/>
          </a:p>
        </p:txBody>
      </p:sp>
      <p:sp>
        <p:nvSpPr>
          <p:cNvPr id="6" name="Rectangle: Rounded Corners 5">
            <a:extLst>
              <a:ext uri="{FF2B5EF4-FFF2-40B4-BE49-F238E27FC236}">
                <a16:creationId xmlns:a16="http://schemas.microsoft.com/office/drawing/2014/main" id="{C21FE890-D431-47B9-BBBF-3D1D37CE8C71}"/>
              </a:ext>
            </a:extLst>
          </p:cNvPr>
          <p:cNvSpPr/>
          <p:nvPr/>
        </p:nvSpPr>
        <p:spPr>
          <a:xfrm>
            <a:off x="2286000" y="3440175"/>
            <a:ext cx="4572000" cy="1021556"/>
          </a:xfrm>
          <a:prstGeom prst="roundRect">
            <a:avLst/>
          </a:prstGeom>
          <a:solidFill>
            <a:schemeClr val="bg1"/>
          </a:solidFill>
          <a:ln>
            <a:solidFill>
              <a:schemeClr val="tx1"/>
            </a:solidFill>
          </a:ln>
        </p:spPr>
        <p:txBody>
          <a:bodyPr>
            <a:spAutoFit/>
          </a:bodyPr>
          <a:lstStyle/>
          <a:p>
            <a:pPr algn="ctr"/>
            <a:r>
              <a:rPr lang="sr-Latn-RS" dirty="0"/>
              <a:t>Kada vršimo obradu slike, moramo ovakve stvari uzeti u obzir, jer, obično je čovek glavni klijent koji koristi rezultate obrade slike</a:t>
            </a:r>
          </a:p>
        </p:txBody>
      </p:sp>
    </p:spTree>
    <p:extLst>
      <p:ext uri="{BB962C8B-B14F-4D97-AF65-F5344CB8AC3E}">
        <p14:creationId xmlns:p14="http://schemas.microsoft.com/office/powerpoint/2010/main" val="2929744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righ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sr-Latn-RS" dirty="0"/>
              <a:t>Senzori za generisanje slike </a:t>
            </a:r>
            <a:r>
              <a:rPr lang="sr-Latn-RS" i="1" dirty="0"/>
              <a:t>camera obscura</a:t>
            </a:r>
            <a:endParaRPr lang="en-US" i="1" dirty="0"/>
          </a:p>
        </p:txBody>
      </p:sp>
      <p:sp>
        <p:nvSpPr>
          <p:cNvPr id="3" name="Content Placeholder 2"/>
          <p:cNvSpPr>
            <a:spLocks noGrp="1"/>
          </p:cNvSpPr>
          <p:nvPr>
            <p:ph idx="1"/>
          </p:nvPr>
        </p:nvSpPr>
        <p:spPr/>
        <p:txBody>
          <a:bodyPr/>
          <a:lstStyle/>
          <a:p>
            <a:endParaRPr lang="en-US" dirty="0"/>
          </a:p>
        </p:txBody>
      </p:sp>
      <p:pic>
        <p:nvPicPr>
          <p:cNvPr id="4" name="Picture 2" descr="https://wotwedid.files.wordpress.com/2013/04/camera-obscura-diagram.jpg"/>
          <p:cNvPicPr>
            <a:picLocks noChangeAspect="1" noChangeArrowheads="1"/>
          </p:cNvPicPr>
          <p:nvPr/>
        </p:nvPicPr>
        <p:blipFill>
          <a:blip r:embed="rId3" cstate="print"/>
          <a:srcRect t="1158"/>
          <a:stretch>
            <a:fillRect/>
          </a:stretch>
        </p:blipFill>
        <p:spPr bwMode="auto">
          <a:xfrm>
            <a:off x="610500" y="1143000"/>
            <a:ext cx="7923001" cy="5380639"/>
          </a:xfrm>
          <a:prstGeom prst="rect">
            <a:avLst/>
          </a:prstGeom>
          <a:noFill/>
        </p:spPr>
      </p:pic>
      <p:sp>
        <p:nvSpPr>
          <p:cNvPr id="5" name="Oval 4"/>
          <p:cNvSpPr/>
          <p:nvPr/>
        </p:nvSpPr>
        <p:spPr>
          <a:xfrm>
            <a:off x="6096000" y="2667000"/>
            <a:ext cx="1981200" cy="24384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cxnSp>
        <p:nvCxnSpPr>
          <p:cNvPr id="6" name="Straight Arrow Connector 5"/>
          <p:cNvCxnSpPr/>
          <p:nvPr/>
        </p:nvCxnSpPr>
        <p:spPr>
          <a:xfrm flipH="1">
            <a:off x="7086600" y="1371600"/>
            <a:ext cx="990600" cy="1295400"/>
          </a:xfrm>
          <a:prstGeom prst="straightConnector1">
            <a:avLst/>
          </a:prstGeom>
          <a:ln w="25400">
            <a:solidFill>
              <a:srgbClr val="C00000"/>
            </a:solidFill>
            <a:tailEnd type="arrow" w="lg" len="lg"/>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6248400" y="1219200"/>
            <a:ext cx="2209800" cy="369332"/>
          </a:xfrm>
          <a:prstGeom prst="rect">
            <a:avLst/>
          </a:prstGeom>
          <a:solidFill>
            <a:schemeClr val="bg1"/>
          </a:solidFill>
          <a:ln>
            <a:solidFill>
              <a:srgbClr val="C00000"/>
            </a:solidFill>
          </a:ln>
        </p:spPr>
        <p:txBody>
          <a:bodyPr wrap="square" rtlCol="0">
            <a:spAutoFit/>
          </a:bodyPr>
          <a:lstStyle/>
          <a:p>
            <a:pPr algn="ctr"/>
            <a:r>
              <a:rPr lang="sr-Latn-RS" dirty="0">
                <a:solidFill>
                  <a:srgbClr val="C00000"/>
                </a:solidFill>
              </a:rPr>
              <a:t>Ravan projekcije slike</a:t>
            </a:r>
          </a:p>
        </p:txBody>
      </p:sp>
      <p:sp>
        <p:nvSpPr>
          <p:cNvPr id="8" name="Oval 7"/>
          <p:cNvSpPr/>
          <p:nvPr/>
        </p:nvSpPr>
        <p:spPr>
          <a:xfrm>
            <a:off x="4038600" y="3559969"/>
            <a:ext cx="533400" cy="5334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cxnSp>
        <p:nvCxnSpPr>
          <p:cNvPr id="9" name="Straight Arrow Connector 8"/>
          <p:cNvCxnSpPr/>
          <p:nvPr/>
        </p:nvCxnSpPr>
        <p:spPr>
          <a:xfrm flipH="1">
            <a:off x="4495800" y="2819400"/>
            <a:ext cx="381000" cy="740569"/>
          </a:xfrm>
          <a:prstGeom prst="straightConnector1">
            <a:avLst/>
          </a:prstGeom>
          <a:ln w="25400">
            <a:solidFill>
              <a:srgbClr val="C00000"/>
            </a:solidFill>
            <a:tailEnd type="arrow" w="lg"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191000" y="2209800"/>
            <a:ext cx="1981200" cy="369332"/>
          </a:xfrm>
          <a:prstGeom prst="rect">
            <a:avLst/>
          </a:prstGeom>
          <a:solidFill>
            <a:schemeClr val="bg1"/>
          </a:solidFill>
          <a:ln>
            <a:solidFill>
              <a:srgbClr val="C00000"/>
            </a:solidFill>
          </a:ln>
        </p:spPr>
        <p:txBody>
          <a:bodyPr wrap="square" rtlCol="0">
            <a:spAutoFit/>
          </a:bodyPr>
          <a:lstStyle/>
          <a:p>
            <a:pPr algn="ctr"/>
            <a:r>
              <a:rPr lang="sr-Latn-RS" dirty="0">
                <a:solidFill>
                  <a:srgbClr val="C00000"/>
                </a:solidFill>
              </a:rPr>
              <a:t>Mali otvor</a:t>
            </a:r>
          </a:p>
        </p:txBody>
      </p:sp>
      <p:sp>
        <p:nvSpPr>
          <p:cNvPr id="11" name="TextBox 10"/>
          <p:cNvSpPr txBox="1"/>
          <p:nvPr/>
        </p:nvSpPr>
        <p:spPr>
          <a:xfrm>
            <a:off x="304800" y="2438400"/>
            <a:ext cx="1981200" cy="369332"/>
          </a:xfrm>
          <a:prstGeom prst="rect">
            <a:avLst/>
          </a:prstGeom>
          <a:solidFill>
            <a:schemeClr val="bg1"/>
          </a:solidFill>
          <a:ln>
            <a:solidFill>
              <a:srgbClr val="C00000"/>
            </a:solidFill>
          </a:ln>
        </p:spPr>
        <p:txBody>
          <a:bodyPr wrap="square" rtlCol="0">
            <a:spAutoFit/>
          </a:bodyPr>
          <a:lstStyle/>
          <a:p>
            <a:pPr algn="ctr"/>
            <a:r>
              <a:rPr lang="en-US" dirty="0">
                <a:solidFill>
                  <a:srgbClr val="C00000"/>
                </a:solidFill>
              </a:rPr>
              <a:t>Original</a:t>
            </a:r>
            <a:endParaRPr lang="sr-Latn-RS" dirty="0">
              <a:solidFill>
                <a:srgbClr val="C00000"/>
              </a:solidFill>
            </a:endParaRPr>
          </a:p>
        </p:txBody>
      </p:sp>
    </p:spTree>
    <p:extLst>
      <p:ext uri="{BB962C8B-B14F-4D97-AF65-F5344CB8AC3E}">
        <p14:creationId xmlns:p14="http://schemas.microsoft.com/office/powerpoint/2010/main" val="2923460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Praktična </a:t>
            </a:r>
            <a:r>
              <a:rPr lang="sr-Latn-RS" i="1" dirty="0" err="1"/>
              <a:t>camera</a:t>
            </a:r>
            <a:r>
              <a:rPr lang="sr-Latn-RS" i="1" dirty="0"/>
              <a:t> </a:t>
            </a:r>
            <a:r>
              <a:rPr lang="sr-Latn-RS" i="1" dirty="0" err="1"/>
              <a:t>obscura</a:t>
            </a:r>
            <a:endParaRPr lang="en-US" i="1" dirty="0"/>
          </a:p>
        </p:txBody>
      </p:sp>
      <p:sp>
        <p:nvSpPr>
          <p:cNvPr id="3" name="Content Placeholder 2"/>
          <p:cNvSpPr>
            <a:spLocks noGrp="1"/>
          </p:cNvSpPr>
          <p:nvPr>
            <p:ph idx="1"/>
          </p:nvPr>
        </p:nvSpPr>
        <p:spPr>
          <a:xfrm>
            <a:off x="130629" y="1122239"/>
            <a:ext cx="8882742" cy="782761"/>
          </a:xfrm>
        </p:spPr>
        <p:txBody>
          <a:bodyPr>
            <a:normAutofit lnSpcReduction="10000"/>
          </a:bodyPr>
          <a:lstStyle/>
          <a:p>
            <a:pPr marL="0" indent="0" algn="ctr">
              <a:buNone/>
            </a:pPr>
            <a:r>
              <a:rPr lang="sr-Latn-RS" dirty="0"/>
              <a:t>Karton na prozorima, potpuni mrak sa samo jednim malim otvorom za svetlost</a:t>
            </a:r>
            <a:endParaRPr lang="en-US" dirty="0"/>
          </a:p>
        </p:txBody>
      </p:sp>
      <p:pic>
        <p:nvPicPr>
          <p:cNvPr id="4" name="Picture 2" descr="http://i.imgur.com/KJCRDKz.jpg"/>
          <p:cNvPicPr>
            <a:picLocks noChangeAspect="1" noChangeArrowheads="1"/>
          </p:cNvPicPr>
          <p:nvPr/>
        </p:nvPicPr>
        <p:blipFill>
          <a:blip r:embed="rId2" cstate="print"/>
          <a:srcRect/>
          <a:stretch>
            <a:fillRect/>
          </a:stretch>
        </p:blipFill>
        <p:spPr bwMode="auto">
          <a:xfrm>
            <a:off x="1143000" y="1972663"/>
            <a:ext cx="6858000" cy="4570883"/>
          </a:xfrm>
          <a:prstGeom prst="rect">
            <a:avLst/>
          </a:prstGeom>
          <a:noFill/>
        </p:spPr>
      </p:pic>
    </p:spTree>
    <p:extLst>
      <p:ext uri="{BB962C8B-B14F-4D97-AF65-F5344CB8AC3E}">
        <p14:creationId xmlns:p14="http://schemas.microsoft.com/office/powerpoint/2010/main" val="31853731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Fotoaparat</a:t>
            </a:r>
            <a:r>
              <a:rPr lang="en-US" dirty="0"/>
              <a:t> </a:t>
            </a:r>
            <a:r>
              <a:rPr lang="en-US" dirty="0" err="1"/>
              <a:t>i</a:t>
            </a:r>
            <a:r>
              <a:rPr lang="en-US" dirty="0"/>
              <a:t> </a:t>
            </a:r>
            <a:r>
              <a:rPr lang="en-US" dirty="0" err="1"/>
              <a:t>oko</a:t>
            </a:r>
            <a:endParaRPr lang="en-US" dirty="0"/>
          </a:p>
        </p:txBody>
      </p:sp>
      <p:pic>
        <p:nvPicPr>
          <p:cNvPr id="4" name="Picture 2" descr="https://www.physics.byu.edu/faculty/colton/courses/phy123-fall12/warmups/camera_lens.png"/>
          <p:cNvPicPr>
            <a:picLocks noGrp="1" noChangeAspect="1" noChangeArrowheads="1"/>
          </p:cNvPicPr>
          <p:nvPr>
            <p:ph idx="1"/>
          </p:nvPr>
        </p:nvPicPr>
        <p:blipFill>
          <a:blip r:embed="rId3" cstate="print"/>
          <a:srcRect/>
          <a:stretch>
            <a:fillRect/>
          </a:stretch>
        </p:blipFill>
        <p:spPr bwMode="auto">
          <a:xfrm>
            <a:off x="135247" y="1066800"/>
            <a:ext cx="4038541" cy="3281694"/>
          </a:xfrm>
          <a:prstGeom prst="rect">
            <a:avLst/>
          </a:prstGeom>
          <a:noFill/>
        </p:spPr>
      </p:pic>
      <p:pic>
        <p:nvPicPr>
          <p:cNvPr id="6" name="Picture 2" descr="http://www.passmyexams.co.uk/GCSE/physics/images/eye_xsection_01.jpg"/>
          <p:cNvPicPr>
            <a:picLocks noChangeAspect="1" noChangeArrowheads="1"/>
          </p:cNvPicPr>
          <p:nvPr/>
        </p:nvPicPr>
        <p:blipFill rotWithShape="1">
          <a:blip r:embed="rId4" cstate="print"/>
          <a:srcRect l="11200"/>
          <a:stretch/>
        </p:blipFill>
        <p:spPr bwMode="auto">
          <a:xfrm>
            <a:off x="4267200" y="1066800"/>
            <a:ext cx="4784863" cy="3304866"/>
          </a:xfrm>
          <a:prstGeom prst="rect">
            <a:avLst/>
          </a:prstGeom>
          <a:noFill/>
        </p:spPr>
      </p:pic>
      <p:sp>
        <p:nvSpPr>
          <p:cNvPr id="3" name="Rectangle 2"/>
          <p:cNvSpPr/>
          <p:nvPr/>
        </p:nvSpPr>
        <p:spPr>
          <a:xfrm>
            <a:off x="132588" y="4495799"/>
            <a:ext cx="8878824" cy="2057401"/>
          </a:xfrm>
          <a:prstGeom prst="rect">
            <a:avLst/>
          </a:prstGeom>
        </p:spPr>
        <p:txBody>
          <a:bodyPr>
            <a:normAutofit lnSpcReduction="10000"/>
          </a:bodyPr>
          <a:lstStyle/>
          <a:p>
            <a:pPr marL="171450" indent="-171450">
              <a:spcAft>
                <a:spcPts val="600"/>
              </a:spcAft>
              <a:buFont typeface="Arial" pitchFamily="34" charset="0"/>
              <a:buChar char="•"/>
            </a:pPr>
            <a:r>
              <a:rPr lang="en-US" sz="2000" dirty="0"/>
              <a:t>U </a:t>
            </a:r>
            <a:r>
              <a:rPr lang="en-US" sz="2000" dirty="0" err="1"/>
              <a:t>slučaju</a:t>
            </a:r>
            <a:r>
              <a:rPr lang="en-US" sz="2000" dirty="0"/>
              <a:t> </a:t>
            </a:r>
            <a:r>
              <a:rPr lang="en-US" sz="2000" dirty="0" err="1"/>
              <a:t>fotografije</a:t>
            </a:r>
            <a:r>
              <a:rPr lang="en-US" sz="2000" dirty="0"/>
              <a:t> se </a:t>
            </a:r>
            <a:r>
              <a:rPr lang="en-US" sz="2000" dirty="0" err="1"/>
              <a:t>koriste</a:t>
            </a:r>
            <a:r>
              <a:rPr lang="en-US" sz="2000" dirty="0"/>
              <a:t> </a:t>
            </a:r>
            <a:r>
              <a:rPr lang="en-US" sz="2000" dirty="0" err="1"/>
              <a:t>jedinjenja</a:t>
            </a:r>
            <a:r>
              <a:rPr lang="en-US" sz="2000" dirty="0"/>
              <a:t> </a:t>
            </a:r>
            <a:r>
              <a:rPr lang="en-US" sz="2000" dirty="0" err="1"/>
              <a:t>srebra</a:t>
            </a:r>
            <a:r>
              <a:rPr lang="en-US" sz="2000" dirty="0"/>
              <a:t> </a:t>
            </a:r>
            <a:r>
              <a:rPr lang="en-US" sz="2000" dirty="0" err="1"/>
              <a:t>koja</a:t>
            </a:r>
            <a:r>
              <a:rPr lang="en-US" sz="2000" dirty="0"/>
              <a:t> </a:t>
            </a:r>
            <a:r>
              <a:rPr lang="en-US" sz="2000" dirty="0" err="1"/>
              <a:t>su</a:t>
            </a:r>
            <a:r>
              <a:rPr lang="en-US" sz="2000" dirty="0"/>
              <a:t> </a:t>
            </a:r>
            <a:r>
              <a:rPr lang="en-US" sz="2000" dirty="0" err="1"/>
              <a:t>osetljiva</a:t>
            </a:r>
            <a:r>
              <a:rPr lang="en-US" sz="2000" dirty="0"/>
              <a:t> </a:t>
            </a:r>
            <a:r>
              <a:rPr lang="en-US" sz="2000" dirty="0" err="1"/>
              <a:t>na</a:t>
            </a:r>
            <a:r>
              <a:rPr lang="en-US" sz="2000" dirty="0"/>
              <a:t> </a:t>
            </a:r>
            <a:r>
              <a:rPr lang="en-US" sz="2000" dirty="0" err="1"/>
              <a:t>svetlo</a:t>
            </a:r>
            <a:r>
              <a:rPr lang="en-US" sz="2000" dirty="0"/>
              <a:t> </a:t>
            </a:r>
            <a:r>
              <a:rPr lang="en-US" sz="2000" dirty="0" err="1"/>
              <a:t>dok</a:t>
            </a:r>
            <a:r>
              <a:rPr lang="en-US" sz="2000" dirty="0"/>
              <a:t> </a:t>
            </a:r>
            <a:r>
              <a:rPr lang="en-US" sz="2000" dirty="0" err="1"/>
              <a:t>istu</a:t>
            </a:r>
            <a:r>
              <a:rPr lang="en-US" sz="2000" dirty="0"/>
              <a:t> </a:t>
            </a:r>
            <a:r>
              <a:rPr lang="en-US" sz="2000" dirty="0" err="1"/>
              <a:t>funkciju</a:t>
            </a:r>
            <a:r>
              <a:rPr lang="en-US" sz="2000" dirty="0"/>
              <a:t> </a:t>
            </a:r>
            <a:r>
              <a:rPr lang="en-US" sz="2000" dirty="0" err="1"/>
              <a:t>obavlja</a:t>
            </a:r>
            <a:r>
              <a:rPr lang="en-US" sz="2000" dirty="0"/>
              <a:t> CCD </a:t>
            </a:r>
            <a:r>
              <a:rPr lang="en-US" sz="2000" dirty="0" err="1"/>
              <a:t>senzor</a:t>
            </a:r>
            <a:r>
              <a:rPr lang="en-US" sz="2000" dirty="0"/>
              <a:t> u </a:t>
            </a:r>
            <a:r>
              <a:rPr lang="en-US" sz="2000" dirty="0" err="1"/>
              <a:t>digitalnom</a:t>
            </a:r>
            <a:r>
              <a:rPr lang="en-US" sz="2000" dirty="0"/>
              <a:t> </a:t>
            </a:r>
            <a:r>
              <a:rPr lang="en-US" sz="2000" dirty="0" err="1"/>
              <a:t>fotoaparatu</a:t>
            </a:r>
            <a:r>
              <a:rPr lang="sr-Latn-RS" sz="2000" dirty="0"/>
              <a:t>,</a:t>
            </a:r>
            <a:r>
              <a:rPr lang="en-US" sz="2000" dirty="0"/>
              <a:t> </a:t>
            </a:r>
            <a:r>
              <a:rPr lang="pl-PL" sz="2000" dirty="0"/>
              <a:t>odnosno retina u oku</a:t>
            </a:r>
            <a:endParaRPr lang="sr-Latn-RS" sz="2000" dirty="0"/>
          </a:p>
          <a:p>
            <a:pPr marL="171450" indent="-171450">
              <a:spcAft>
                <a:spcPts val="600"/>
              </a:spcAft>
              <a:buFont typeface="Arial" pitchFamily="34" charset="0"/>
              <a:buChar char="•"/>
            </a:pPr>
            <a:r>
              <a:rPr lang="en-US" sz="2000" dirty="0" err="1"/>
              <a:t>Senzor</a:t>
            </a:r>
            <a:r>
              <a:rPr lang="en-US" sz="2000" dirty="0"/>
              <a:t> </a:t>
            </a:r>
            <a:r>
              <a:rPr lang="en-US" sz="2000" dirty="0" err="1"/>
              <a:t>veće</a:t>
            </a:r>
            <a:r>
              <a:rPr lang="en-US" sz="2000" dirty="0"/>
              <a:t> </a:t>
            </a:r>
            <a:r>
              <a:rPr lang="en-US" sz="2000" dirty="0" err="1"/>
              <a:t>površine</a:t>
            </a:r>
            <a:r>
              <a:rPr lang="en-US" sz="2000" dirty="0"/>
              <a:t> </a:t>
            </a:r>
            <a:r>
              <a:rPr lang="en-US" sz="2000" dirty="0" err="1"/>
              <a:t>može</a:t>
            </a:r>
            <a:r>
              <a:rPr lang="en-US" sz="2000" dirty="0"/>
              <a:t> da </a:t>
            </a:r>
            <a:r>
              <a:rPr lang="en-US" sz="2000" dirty="0" err="1"/>
              <a:t>primi</a:t>
            </a:r>
            <a:r>
              <a:rPr lang="en-US" sz="2000" dirty="0"/>
              <a:t> </a:t>
            </a:r>
            <a:r>
              <a:rPr lang="en-US" sz="2000" dirty="0" err="1"/>
              <a:t>više</a:t>
            </a:r>
            <a:r>
              <a:rPr lang="en-US" sz="2000" dirty="0"/>
              <a:t> </a:t>
            </a:r>
            <a:r>
              <a:rPr lang="en-US" sz="2000" dirty="0" err="1"/>
              <a:t>svetla</a:t>
            </a:r>
            <a:r>
              <a:rPr lang="en-US" sz="2000" dirty="0"/>
              <a:t> </a:t>
            </a:r>
            <a:r>
              <a:rPr lang="en-US" sz="2000" dirty="0" err="1"/>
              <a:t>i</a:t>
            </a:r>
            <a:r>
              <a:rPr lang="en-US" sz="2000" dirty="0"/>
              <a:t> </a:t>
            </a:r>
            <a:r>
              <a:rPr lang="en-US" sz="2000" dirty="0" err="1"/>
              <a:t>proizvede</a:t>
            </a:r>
            <a:r>
              <a:rPr lang="en-US" sz="2000" dirty="0"/>
              <a:t> </a:t>
            </a:r>
            <a:r>
              <a:rPr lang="en-US" sz="2000" dirty="0" err="1"/>
              <a:t>kvalitetniju</a:t>
            </a:r>
            <a:r>
              <a:rPr lang="sr-Latn-RS" sz="2000" dirty="0"/>
              <a:t> </a:t>
            </a:r>
            <a:r>
              <a:rPr lang="en-US" sz="2000" dirty="0" err="1"/>
              <a:t>fotografiju</a:t>
            </a:r>
            <a:r>
              <a:rPr lang="en-US" sz="2000" dirty="0"/>
              <a:t> o</a:t>
            </a:r>
            <a:r>
              <a:rPr lang="sr-Latn-RS" sz="2000" dirty="0"/>
              <a:t>d</a:t>
            </a:r>
            <a:r>
              <a:rPr lang="en-US" sz="2000" dirty="0"/>
              <a:t> </a:t>
            </a:r>
            <a:r>
              <a:rPr lang="en-US" sz="2000" dirty="0" err="1"/>
              <a:t>senzora</a:t>
            </a:r>
            <a:r>
              <a:rPr lang="en-US" sz="2000" dirty="0"/>
              <a:t> </a:t>
            </a:r>
            <a:r>
              <a:rPr lang="en-US" sz="2000" dirty="0" err="1"/>
              <a:t>manje</a:t>
            </a:r>
            <a:r>
              <a:rPr lang="en-US" sz="2000" dirty="0"/>
              <a:t> </a:t>
            </a:r>
            <a:r>
              <a:rPr lang="en-US" sz="2000" dirty="0" err="1"/>
              <a:t>površine</a:t>
            </a:r>
            <a:r>
              <a:rPr lang="en-US" sz="2000" dirty="0"/>
              <a:t>, </a:t>
            </a:r>
            <a:r>
              <a:rPr lang="en-US" sz="2000" dirty="0" err="1"/>
              <a:t>neovisno</a:t>
            </a:r>
            <a:r>
              <a:rPr lang="en-US" sz="2000" dirty="0"/>
              <a:t> o </a:t>
            </a:r>
            <a:r>
              <a:rPr lang="en-US" sz="2000" dirty="0" err="1"/>
              <a:t>broju</a:t>
            </a:r>
            <a:r>
              <a:rPr lang="en-US" sz="2000" dirty="0"/>
              <a:t> </a:t>
            </a:r>
            <a:r>
              <a:rPr lang="en-US" sz="2000" dirty="0" err="1"/>
              <a:t>piksela</a:t>
            </a:r>
            <a:r>
              <a:rPr lang="en-US" sz="2000" dirty="0"/>
              <a:t> </a:t>
            </a:r>
            <a:r>
              <a:rPr lang="en-US" sz="2000" dirty="0" err="1"/>
              <a:t>na</a:t>
            </a:r>
            <a:r>
              <a:rPr lang="en-US" sz="2000" dirty="0"/>
              <a:t> </a:t>
            </a:r>
            <a:r>
              <a:rPr lang="en-US" sz="2000" dirty="0" err="1"/>
              <a:t>njima</a:t>
            </a:r>
            <a:endParaRPr lang="sr-Latn-RS" sz="2000" dirty="0"/>
          </a:p>
          <a:p>
            <a:pPr marL="171450" indent="-171450">
              <a:spcAft>
                <a:spcPts val="600"/>
              </a:spcAft>
              <a:buFont typeface="Arial" pitchFamily="34" charset="0"/>
              <a:buChar char="•"/>
            </a:pPr>
            <a:r>
              <a:rPr lang="en-US" sz="2000" dirty="0" err="1"/>
              <a:t>Veći</a:t>
            </a:r>
            <a:r>
              <a:rPr lang="en-US" sz="2000" dirty="0"/>
              <a:t> </a:t>
            </a:r>
            <a:r>
              <a:rPr lang="en-US" sz="2000" dirty="0" err="1"/>
              <a:t>senzori</a:t>
            </a:r>
            <a:r>
              <a:rPr lang="en-US" sz="2000" dirty="0"/>
              <a:t> </a:t>
            </a:r>
            <a:r>
              <a:rPr lang="en-US" sz="2000" dirty="0" err="1"/>
              <a:t>tada</a:t>
            </a:r>
            <a:r>
              <a:rPr lang="en-US" sz="2000" dirty="0"/>
              <a:t> </a:t>
            </a:r>
            <a:r>
              <a:rPr lang="en-US" sz="2000" dirty="0" err="1"/>
              <a:t>imaju</a:t>
            </a:r>
            <a:r>
              <a:rPr lang="en-US" sz="2000" dirty="0"/>
              <a:t> </a:t>
            </a:r>
            <a:r>
              <a:rPr lang="en-US" sz="2000" dirty="0" err="1"/>
              <a:t>mogućnost</a:t>
            </a:r>
            <a:r>
              <a:rPr lang="en-US" sz="2000" dirty="0"/>
              <a:t> </a:t>
            </a:r>
            <a:r>
              <a:rPr lang="en-US" sz="2000" dirty="0" err="1"/>
              <a:t>za</a:t>
            </a:r>
            <a:r>
              <a:rPr lang="en-US" sz="2000" dirty="0"/>
              <a:t> </a:t>
            </a:r>
            <a:r>
              <a:rPr lang="en-US" sz="2000" dirty="0" err="1"/>
              <a:t>bržu</a:t>
            </a:r>
            <a:r>
              <a:rPr lang="en-US" sz="2000" dirty="0"/>
              <a:t> </a:t>
            </a:r>
            <a:r>
              <a:rPr lang="en-US" sz="2000" dirty="0" err="1"/>
              <a:t>ekspoziciju</a:t>
            </a:r>
            <a:r>
              <a:rPr lang="en-US" sz="2000" dirty="0"/>
              <a:t>, </a:t>
            </a:r>
            <a:r>
              <a:rPr lang="en-US" sz="2000" dirty="0" err="1"/>
              <a:t>sa</a:t>
            </a:r>
            <a:r>
              <a:rPr lang="en-US" sz="2000" dirty="0"/>
              <a:t> </a:t>
            </a:r>
            <a:r>
              <a:rPr lang="en-US" sz="2000" dirty="0" err="1"/>
              <a:t>istom</a:t>
            </a:r>
            <a:r>
              <a:rPr lang="en-US" sz="2000" dirty="0"/>
              <a:t> </a:t>
            </a:r>
            <a:r>
              <a:rPr lang="en-US" sz="2000" dirty="0" err="1"/>
              <a:t>ukupnom</a:t>
            </a:r>
            <a:r>
              <a:rPr lang="en-US" sz="2000" dirty="0"/>
              <a:t> </a:t>
            </a:r>
            <a:r>
              <a:rPr lang="en-US" sz="2000" dirty="0" err="1"/>
              <a:t>količinom</a:t>
            </a:r>
            <a:r>
              <a:rPr lang="en-US" sz="2000" dirty="0"/>
              <a:t> </a:t>
            </a:r>
            <a:r>
              <a:rPr lang="en-US" sz="2000" dirty="0" err="1"/>
              <a:t>svetla</a:t>
            </a:r>
            <a:r>
              <a:rPr lang="en-US" sz="2000" dirty="0"/>
              <a:t> </a:t>
            </a:r>
            <a:r>
              <a:rPr lang="en-US" sz="2000" dirty="0" err="1"/>
              <a:t>koje</a:t>
            </a:r>
            <a:r>
              <a:rPr lang="en-US" sz="2000" dirty="0"/>
              <a:t> </a:t>
            </a:r>
            <a:r>
              <a:rPr lang="en-US" sz="2000" dirty="0" err="1"/>
              <a:t>stigne</a:t>
            </a:r>
            <a:r>
              <a:rPr lang="en-US" sz="2000" dirty="0"/>
              <a:t> do </a:t>
            </a:r>
            <a:r>
              <a:rPr lang="en-US" sz="2000" dirty="0" err="1"/>
              <a:t>senzora</a:t>
            </a:r>
            <a:endParaRPr lang="sr-Latn-RS" sz="2000" dirty="0"/>
          </a:p>
        </p:txBody>
      </p:sp>
    </p:spTree>
    <p:extLst>
      <p:ext uri="{BB962C8B-B14F-4D97-AF65-F5344CB8AC3E}">
        <p14:creationId xmlns:p14="http://schemas.microsoft.com/office/powerpoint/2010/main" val="3682775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Rasterizovana</a:t>
            </a:r>
            <a:r>
              <a:rPr lang="en-US" dirty="0"/>
              <a:t> </a:t>
            </a:r>
            <a:r>
              <a:rPr lang="en-US" dirty="0" err="1"/>
              <a:t>slika</a:t>
            </a:r>
            <a:endParaRPr lang="en-US" dirty="0"/>
          </a:p>
        </p:txBody>
      </p:sp>
      <p:sp>
        <p:nvSpPr>
          <p:cNvPr id="3" name="Content Placeholder 2"/>
          <p:cNvSpPr>
            <a:spLocks noGrp="1"/>
          </p:cNvSpPr>
          <p:nvPr>
            <p:ph idx="1"/>
          </p:nvPr>
        </p:nvSpPr>
        <p:spPr/>
        <p:txBody>
          <a:bodyPr>
            <a:normAutofit/>
          </a:bodyPr>
          <a:lstStyle/>
          <a:p>
            <a:r>
              <a:rPr lang="en-US" dirty="0" err="1">
                <a:latin typeface="Calibri (Body)"/>
              </a:rPr>
              <a:t>Bilo</a:t>
            </a:r>
            <a:r>
              <a:rPr lang="en-US" dirty="0">
                <a:latin typeface="Calibri (Body)"/>
              </a:rPr>
              <a:t> da se </a:t>
            </a:r>
            <a:r>
              <a:rPr lang="en-US" dirty="0" err="1">
                <a:latin typeface="Calibri (Body)"/>
              </a:rPr>
              <a:t>radi</a:t>
            </a:r>
            <a:r>
              <a:rPr lang="en-US" dirty="0">
                <a:latin typeface="Calibri (Body)"/>
              </a:rPr>
              <a:t> o</a:t>
            </a:r>
            <a:r>
              <a:rPr lang="vi-VN" dirty="0">
                <a:latin typeface="Calibri (Body)"/>
              </a:rPr>
              <a:t> foto aparat</a:t>
            </a:r>
            <a:r>
              <a:rPr lang="en-US" dirty="0">
                <a:latin typeface="Calibri (Body)"/>
              </a:rPr>
              <a:t>u</a:t>
            </a:r>
            <a:r>
              <a:rPr lang="vi-VN" dirty="0">
                <a:latin typeface="Calibri (Body)"/>
              </a:rPr>
              <a:t> ili ok</a:t>
            </a:r>
            <a:r>
              <a:rPr lang="en-US" dirty="0">
                <a:latin typeface="Calibri (Body)"/>
              </a:rPr>
              <a:t>u, </a:t>
            </a:r>
            <a:r>
              <a:rPr lang="en-US" dirty="0" err="1">
                <a:latin typeface="Calibri (Body)"/>
              </a:rPr>
              <a:t>dobijamo</a:t>
            </a:r>
            <a:r>
              <a:rPr lang="en-US" dirty="0">
                <a:latin typeface="Calibri (Body)"/>
              </a:rPr>
              <a:t> </a:t>
            </a:r>
            <a:r>
              <a:rPr lang="en-US" dirty="0" err="1">
                <a:latin typeface="Calibri (Body)"/>
              </a:rPr>
              <a:t>rasterizovanu</a:t>
            </a:r>
            <a:r>
              <a:rPr lang="en-US" dirty="0">
                <a:latin typeface="Calibri (Body)"/>
              </a:rPr>
              <a:t> (</a:t>
            </a:r>
            <a:r>
              <a:rPr lang="en-US" dirty="0" err="1">
                <a:latin typeface="Calibri (Body)"/>
              </a:rPr>
              <a:t>diskretizovanu</a:t>
            </a:r>
            <a:r>
              <a:rPr lang="en-US" dirty="0">
                <a:latin typeface="Calibri (Body)"/>
              </a:rPr>
              <a:t>) </a:t>
            </a:r>
            <a:r>
              <a:rPr lang="en-US" dirty="0" err="1">
                <a:latin typeface="Calibri (Body)"/>
              </a:rPr>
              <a:t>sliku</a:t>
            </a:r>
            <a:endParaRPr lang="en-US" dirty="0">
              <a:latin typeface="Calibri (Body)"/>
            </a:endParaRPr>
          </a:p>
          <a:p>
            <a:pPr lvl="1"/>
            <a:endParaRPr lang="sr-Latn-RS" dirty="0">
              <a:latin typeface="Calibri (Body)"/>
            </a:endParaRPr>
          </a:p>
          <a:p>
            <a:r>
              <a:rPr lang="en-US" dirty="0">
                <a:latin typeface="Calibri (Body)"/>
              </a:rPr>
              <a:t>U </a:t>
            </a:r>
            <a:r>
              <a:rPr lang="en-US" dirty="0" err="1">
                <a:latin typeface="Calibri (Body)"/>
              </a:rPr>
              <a:t>slučaju</a:t>
            </a:r>
            <a:r>
              <a:rPr lang="en-US" dirty="0">
                <a:latin typeface="Calibri (Body)"/>
              </a:rPr>
              <a:t> </a:t>
            </a:r>
            <a:r>
              <a:rPr lang="en-US" dirty="0" err="1">
                <a:latin typeface="Calibri (Body)"/>
              </a:rPr>
              <a:t>retine</a:t>
            </a:r>
            <a:r>
              <a:rPr lang="en-US" dirty="0">
                <a:latin typeface="Calibri (Body)"/>
              </a:rPr>
              <a:t>, </a:t>
            </a:r>
            <a:r>
              <a:rPr lang="en-US" dirty="0" err="1">
                <a:latin typeface="Calibri (Body)"/>
              </a:rPr>
              <a:t>rezolucija</a:t>
            </a:r>
            <a:r>
              <a:rPr lang="en-US" dirty="0">
                <a:latin typeface="Calibri (Body)"/>
              </a:rPr>
              <a:t> </a:t>
            </a:r>
            <a:r>
              <a:rPr lang="en-US" dirty="0" err="1">
                <a:latin typeface="Calibri (Body)"/>
              </a:rPr>
              <a:t>slike</a:t>
            </a:r>
            <a:r>
              <a:rPr lang="en-US" dirty="0">
                <a:latin typeface="Calibri (Body)"/>
              </a:rPr>
              <a:t> je </a:t>
            </a:r>
            <a:r>
              <a:rPr lang="en-US" dirty="0" err="1">
                <a:latin typeface="Calibri (Body)"/>
              </a:rPr>
              <a:t>ograničena</a:t>
            </a:r>
            <a:r>
              <a:rPr lang="en-US" dirty="0">
                <a:latin typeface="Calibri (Body)"/>
              </a:rPr>
              <a:t> </a:t>
            </a:r>
            <a:r>
              <a:rPr lang="en-US" dirty="0" err="1">
                <a:latin typeface="Calibri (Body)"/>
              </a:rPr>
              <a:t>brojem</a:t>
            </a:r>
            <a:r>
              <a:rPr lang="en-US" dirty="0">
                <a:latin typeface="Calibri (Body)"/>
              </a:rPr>
              <a:t> </a:t>
            </a:r>
            <a:r>
              <a:rPr lang="en-US" dirty="0" err="1">
                <a:latin typeface="Calibri (Body)"/>
              </a:rPr>
              <a:t>i</a:t>
            </a:r>
            <a:r>
              <a:rPr lang="en-US" dirty="0">
                <a:latin typeface="Calibri (Body)"/>
              </a:rPr>
              <a:t> </a:t>
            </a:r>
            <a:r>
              <a:rPr lang="en-US" dirty="0" err="1">
                <a:latin typeface="Calibri (Body)"/>
              </a:rPr>
              <a:t>gustinom</a:t>
            </a:r>
            <a:r>
              <a:rPr lang="en-US" dirty="0">
                <a:latin typeface="Calibri (Body)"/>
              </a:rPr>
              <a:t> </a:t>
            </a:r>
            <a:r>
              <a:rPr lang="en-US" dirty="0" err="1">
                <a:latin typeface="Calibri (Body)"/>
              </a:rPr>
              <a:t>ćelija</a:t>
            </a:r>
            <a:r>
              <a:rPr lang="en-US" dirty="0">
                <a:latin typeface="Calibri (Body)"/>
              </a:rPr>
              <a:t> </a:t>
            </a:r>
            <a:r>
              <a:rPr lang="en-US" dirty="0" err="1">
                <a:latin typeface="Calibri (Body)"/>
              </a:rPr>
              <a:t>na</a:t>
            </a:r>
            <a:r>
              <a:rPr lang="en-US" dirty="0">
                <a:latin typeface="Calibri (Body)"/>
              </a:rPr>
              <a:t> </a:t>
            </a:r>
            <a:r>
              <a:rPr lang="en-US" dirty="0" err="1">
                <a:latin typeface="Calibri (Body)"/>
              </a:rPr>
              <a:t>kojima</a:t>
            </a:r>
            <a:r>
              <a:rPr lang="en-US" dirty="0">
                <a:latin typeface="Calibri (Body)"/>
              </a:rPr>
              <a:t> se </a:t>
            </a:r>
            <a:r>
              <a:rPr lang="en-US" dirty="0" err="1">
                <a:latin typeface="Calibri (Body)"/>
              </a:rPr>
              <a:t>pravi</a:t>
            </a:r>
            <a:r>
              <a:rPr lang="en-US" dirty="0">
                <a:latin typeface="Calibri (Body)"/>
              </a:rPr>
              <a:t> </a:t>
            </a:r>
            <a:r>
              <a:rPr lang="en-US" dirty="0" err="1">
                <a:latin typeface="Calibri (Body)"/>
              </a:rPr>
              <a:t>refleksija</a:t>
            </a:r>
            <a:endParaRPr lang="en-US" dirty="0">
              <a:latin typeface="Calibri (Body)"/>
            </a:endParaRPr>
          </a:p>
          <a:p>
            <a:pPr lvl="1"/>
            <a:endParaRPr lang="sr-Latn-RS" dirty="0">
              <a:latin typeface="Calibri (Body)"/>
            </a:endParaRPr>
          </a:p>
          <a:p>
            <a:r>
              <a:rPr lang="en-US" dirty="0">
                <a:latin typeface="Calibri (Body)"/>
              </a:rPr>
              <a:t>U </a:t>
            </a:r>
            <a:r>
              <a:rPr lang="en-US" dirty="0" err="1">
                <a:latin typeface="Calibri (Body)"/>
              </a:rPr>
              <a:t>slučaju</a:t>
            </a:r>
            <a:r>
              <a:rPr lang="en-US" dirty="0">
                <a:latin typeface="Calibri (Body)"/>
              </a:rPr>
              <a:t> </a:t>
            </a:r>
            <a:r>
              <a:rPr lang="en-US" dirty="0" err="1">
                <a:latin typeface="Calibri (Body)"/>
              </a:rPr>
              <a:t>fotografije</a:t>
            </a:r>
            <a:r>
              <a:rPr lang="en-US" dirty="0">
                <a:latin typeface="Calibri (Body)"/>
              </a:rPr>
              <a:t>, </a:t>
            </a:r>
            <a:r>
              <a:rPr lang="en-US" dirty="0" err="1">
                <a:latin typeface="Calibri (Body)"/>
              </a:rPr>
              <a:t>rezolucija</a:t>
            </a:r>
            <a:r>
              <a:rPr lang="en-US" dirty="0">
                <a:latin typeface="Calibri (Body)"/>
              </a:rPr>
              <a:t> </a:t>
            </a:r>
            <a:r>
              <a:rPr lang="en-US" dirty="0" err="1">
                <a:latin typeface="Calibri (Body)"/>
              </a:rPr>
              <a:t>zavisi</a:t>
            </a:r>
            <a:r>
              <a:rPr lang="en-US" dirty="0">
                <a:latin typeface="Calibri (Body)"/>
              </a:rPr>
              <a:t> od </a:t>
            </a:r>
            <a:r>
              <a:rPr lang="en-US" dirty="0" err="1">
                <a:latin typeface="Calibri (Body)"/>
              </a:rPr>
              <a:t>veličine</a:t>
            </a:r>
            <a:r>
              <a:rPr lang="en-US" dirty="0">
                <a:latin typeface="Calibri (Body)"/>
              </a:rPr>
              <a:t> </a:t>
            </a:r>
            <a:r>
              <a:rPr lang="en-US" dirty="0" err="1">
                <a:latin typeface="Calibri (Body)"/>
              </a:rPr>
              <a:t>zrna</a:t>
            </a:r>
            <a:r>
              <a:rPr lang="en-US" dirty="0">
                <a:latin typeface="Calibri (Body)"/>
              </a:rPr>
              <a:t> </a:t>
            </a:r>
            <a:r>
              <a:rPr lang="en-US" dirty="0" err="1">
                <a:latin typeface="Calibri (Body)"/>
              </a:rPr>
              <a:t>foto-senzitivnog</a:t>
            </a:r>
            <a:r>
              <a:rPr lang="en-US" dirty="0">
                <a:latin typeface="Calibri (Body)"/>
              </a:rPr>
              <a:t> </a:t>
            </a:r>
            <a:r>
              <a:rPr lang="en-US" dirty="0" err="1">
                <a:latin typeface="Calibri (Body)"/>
              </a:rPr>
              <a:t>materijala</a:t>
            </a:r>
            <a:endParaRPr lang="en-US" dirty="0">
              <a:latin typeface="Calibri (Body)"/>
            </a:endParaRPr>
          </a:p>
        </p:txBody>
      </p:sp>
    </p:spTree>
    <p:extLst>
      <p:ext uri="{BB962C8B-B14F-4D97-AF65-F5344CB8AC3E}">
        <p14:creationId xmlns:p14="http://schemas.microsoft.com/office/powerpoint/2010/main" val="913297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4324A-6F5E-4676-99F7-2F600C131566}"/>
              </a:ext>
            </a:extLst>
          </p:cNvPr>
          <p:cNvSpPr>
            <a:spLocks noGrp="1"/>
          </p:cNvSpPr>
          <p:nvPr>
            <p:ph type="title"/>
          </p:nvPr>
        </p:nvSpPr>
        <p:spPr/>
        <p:txBody>
          <a:bodyPr/>
          <a:lstStyle/>
          <a:p>
            <a:r>
              <a:rPr lang="sr-Latn-RS" dirty="0"/>
              <a:t>Digitalna reprezentacija slike</a:t>
            </a:r>
            <a:endParaRPr lang="en-US" dirty="0"/>
          </a:p>
        </p:txBody>
      </p:sp>
      <p:pic>
        <p:nvPicPr>
          <p:cNvPr id="13314" name="Picture 2" descr="图像处理基础章毓晋_图像处理基础_weixin_26717681的博客-CSDN博客">
            <a:extLst>
              <a:ext uri="{FF2B5EF4-FFF2-40B4-BE49-F238E27FC236}">
                <a16:creationId xmlns:a16="http://schemas.microsoft.com/office/drawing/2014/main" id="{0FACA8B9-D7CE-4196-B64B-EDB874B5E05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30174" y="1295400"/>
            <a:ext cx="8883650" cy="22822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B0C403E-C704-49B9-ADA7-B4A45E7FA7A6}"/>
              </a:ext>
            </a:extLst>
          </p:cNvPr>
          <p:cNvSpPr txBox="1"/>
          <p:nvPr/>
        </p:nvSpPr>
        <p:spPr>
          <a:xfrm>
            <a:off x="3017855" y="3802526"/>
            <a:ext cx="3108287" cy="461665"/>
          </a:xfrm>
          <a:prstGeom prst="rect">
            <a:avLst/>
          </a:prstGeom>
          <a:noFill/>
        </p:spPr>
        <p:txBody>
          <a:bodyPr wrap="none" rtlCol="0">
            <a:spAutoFit/>
          </a:bodyPr>
          <a:lstStyle/>
          <a:p>
            <a:pPr algn="ctr"/>
            <a:r>
              <a:rPr lang="sr-Latn-RS" sz="2400" dirty="0"/>
              <a:t>Dve vrste </a:t>
            </a:r>
            <a:r>
              <a:rPr lang="sr-Latn-RS" sz="2400" dirty="0" err="1"/>
              <a:t>diskretizacije</a:t>
            </a:r>
            <a:endParaRPr lang="sr-Latn-RS" sz="2400" dirty="0"/>
          </a:p>
        </p:txBody>
      </p:sp>
      <p:sp>
        <p:nvSpPr>
          <p:cNvPr id="6" name="Rectangle: Rounded Corners 5">
            <a:extLst>
              <a:ext uri="{FF2B5EF4-FFF2-40B4-BE49-F238E27FC236}">
                <a16:creationId xmlns:a16="http://schemas.microsoft.com/office/drawing/2014/main" id="{17C11B26-87DC-425D-B40B-4C10F280E31D}"/>
              </a:ext>
            </a:extLst>
          </p:cNvPr>
          <p:cNvSpPr/>
          <p:nvPr/>
        </p:nvSpPr>
        <p:spPr>
          <a:xfrm>
            <a:off x="765382" y="4479344"/>
            <a:ext cx="3306747" cy="762000"/>
          </a:xfrm>
          <a:prstGeom prst="roundRect">
            <a:avLst/>
          </a:prstGeom>
          <a:solidFill>
            <a:srgbClr val="4309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400" dirty="0">
                <a:solidFill>
                  <a:schemeClr val="bg1"/>
                </a:solidFill>
              </a:rPr>
              <a:t>Prostorna</a:t>
            </a:r>
            <a:endParaRPr lang="en-US" sz="2400" dirty="0">
              <a:solidFill>
                <a:schemeClr val="bg1"/>
              </a:solidFill>
            </a:endParaRPr>
          </a:p>
        </p:txBody>
      </p:sp>
      <p:sp>
        <p:nvSpPr>
          <p:cNvPr id="8" name="Rectangle: Rounded Corners 7">
            <a:extLst>
              <a:ext uri="{FF2B5EF4-FFF2-40B4-BE49-F238E27FC236}">
                <a16:creationId xmlns:a16="http://schemas.microsoft.com/office/drawing/2014/main" id="{FCCA7C06-00BD-4DEF-8967-AC4078DA4821}"/>
              </a:ext>
            </a:extLst>
          </p:cNvPr>
          <p:cNvSpPr/>
          <p:nvPr/>
        </p:nvSpPr>
        <p:spPr>
          <a:xfrm>
            <a:off x="5071873" y="4479344"/>
            <a:ext cx="3306745" cy="762000"/>
          </a:xfrm>
          <a:prstGeom prst="roundRect">
            <a:avLst/>
          </a:prstGeom>
          <a:solidFill>
            <a:srgbClr val="4309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400" dirty="0">
                <a:solidFill>
                  <a:schemeClr val="bg1"/>
                </a:solidFill>
              </a:rPr>
              <a:t>Broj nijansi</a:t>
            </a:r>
            <a:endParaRPr lang="en-US" sz="2400" dirty="0">
              <a:solidFill>
                <a:schemeClr val="bg1"/>
              </a:solidFill>
            </a:endParaRPr>
          </a:p>
        </p:txBody>
      </p:sp>
    </p:spTree>
    <p:extLst>
      <p:ext uri="{BB962C8B-B14F-4D97-AF65-F5344CB8AC3E}">
        <p14:creationId xmlns:p14="http://schemas.microsoft.com/office/powerpoint/2010/main" val="2962134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P spid="8"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Prostorna </a:t>
            </a:r>
            <a:r>
              <a:rPr lang="sr-Latn-RS" dirty="0" err="1"/>
              <a:t>diskretizacija</a:t>
            </a:r>
            <a:endParaRPr lang="en-US" dirty="0"/>
          </a:p>
        </p:txBody>
      </p:sp>
      <p:pic>
        <p:nvPicPr>
          <p:cNvPr id="4" name="Picture 2"/>
          <p:cNvPicPr>
            <a:picLocks noGrp="1" noChangeAspect="1" noChangeArrowheads="1"/>
          </p:cNvPicPr>
          <p:nvPr>
            <p:ph idx="1"/>
          </p:nvPr>
        </p:nvPicPr>
        <p:blipFill>
          <a:blip r:embed="rId3" cstate="print"/>
          <a:srcRect/>
          <a:stretch>
            <a:fillRect/>
          </a:stretch>
        </p:blipFill>
        <p:spPr bwMode="auto">
          <a:xfrm>
            <a:off x="130175" y="1316987"/>
            <a:ext cx="8883650" cy="4738376"/>
          </a:xfrm>
          <a:prstGeom prst="rect">
            <a:avLst/>
          </a:prstGeom>
          <a:noFill/>
          <a:ln w="9525">
            <a:noFill/>
            <a:miter lim="800000"/>
            <a:headEnd/>
            <a:tailEnd/>
          </a:ln>
        </p:spPr>
      </p:pic>
      <p:sp>
        <p:nvSpPr>
          <p:cNvPr id="6" name="Rectangle 5"/>
          <p:cNvSpPr/>
          <p:nvPr/>
        </p:nvSpPr>
        <p:spPr>
          <a:xfrm>
            <a:off x="5943600" y="4572000"/>
            <a:ext cx="2743200" cy="923330"/>
          </a:xfrm>
          <a:prstGeom prst="rect">
            <a:avLst/>
          </a:prstGeom>
        </p:spPr>
        <p:txBody>
          <a:bodyPr wrap="square">
            <a:spAutoFit/>
          </a:bodyPr>
          <a:lstStyle/>
          <a:p>
            <a:r>
              <a:rPr lang="sr-Latn-RS" dirty="0"/>
              <a:t>Elementi</a:t>
            </a:r>
            <a:r>
              <a:rPr lang="en-US" dirty="0"/>
              <a:t> </a:t>
            </a:r>
            <a:r>
              <a:rPr lang="sr-Latn-RS" dirty="0"/>
              <a:t>digitalne</a:t>
            </a:r>
            <a:r>
              <a:rPr lang="en-US" dirty="0"/>
              <a:t> </a:t>
            </a:r>
            <a:r>
              <a:rPr lang="en-US" dirty="0" err="1"/>
              <a:t>slike</a:t>
            </a:r>
            <a:r>
              <a:rPr lang="en-US" dirty="0"/>
              <a:t> </a:t>
            </a:r>
            <a:r>
              <a:rPr lang="en-US" dirty="0" err="1"/>
              <a:t>zov</a:t>
            </a:r>
            <a:r>
              <a:rPr lang="sr-Latn-RS" dirty="0"/>
              <a:t>u se</a:t>
            </a:r>
            <a:r>
              <a:rPr lang="en-US" dirty="0"/>
              <a:t> </a:t>
            </a:r>
            <a:r>
              <a:rPr lang="sr-Latn-RS" dirty="0"/>
              <a:t>pikseli (</a:t>
            </a:r>
            <a:r>
              <a:rPr lang="sr-Latn-RS" i="1" dirty="0"/>
              <a:t>picture elements</a:t>
            </a:r>
            <a:r>
              <a:rPr lang="sr-Latn-RS" dirty="0"/>
              <a:t>)</a:t>
            </a:r>
            <a:endParaRPr lang="en-US" dirty="0"/>
          </a:p>
        </p:txBody>
      </p:sp>
    </p:spTree>
    <p:extLst>
      <p:ext uri="{BB962C8B-B14F-4D97-AF65-F5344CB8AC3E}">
        <p14:creationId xmlns:p14="http://schemas.microsoft.com/office/powerpoint/2010/main" val="723152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ECF49-038E-4566-B922-E486E15503C8}"/>
              </a:ext>
            </a:extLst>
          </p:cNvPr>
          <p:cNvSpPr>
            <a:spLocks noGrp="1"/>
          </p:cNvSpPr>
          <p:nvPr>
            <p:ph type="title"/>
          </p:nvPr>
        </p:nvSpPr>
        <p:spPr/>
        <p:txBody>
          <a:bodyPr/>
          <a:lstStyle/>
          <a:p>
            <a:r>
              <a:rPr lang="sr-Latn-RS" dirty="0"/>
              <a:t>Tipovi slika</a:t>
            </a:r>
            <a:endParaRPr lang="en-US" dirty="0"/>
          </a:p>
        </p:txBody>
      </p:sp>
      <p:sp>
        <p:nvSpPr>
          <p:cNvPr id="3" name="Content Placeholder 2">
            <a:extLst>
              <a:ext uri="{FF2B5EF4-FFF2-40B4-BE49-F238E27FC236}">
                <a16:creationId xmlns:a16="http://schemas.microsoft.com/office/drawing/2014/main" id="{D47BDE85-EEBB-4D10-A8DF-7766D566D7F4}"/>
              </a:ext>
            </a:extLst>
          </p:cNvPr>
          <p:cNvSpPr>
            <a:spLocks noGrp="1"/>
          </p:cNvSpPr>
          <p:nvPr>
            <p:ph idx="1"/>
          </p:nvPr>
        </p:nvSpPr>
        <p:spPr/>
        <p:txBody>
          <a:bodyPr/>
          <a:lstStyle/>
          <a:p>
            <a:r>
              <a:rPr lang="sr-Latn-RS" dirty="0"/>
              <a:t>Slike zasnovane na refleksiji</a:t>
            </a:r>
          </a:p>
          <a:p>
            <a:pPr lvl="1"/>
            <a:r>
              <a:rPr lang="sr-Latn-RS" dirty="0"/>
              <a:t>Informacije o površini objekta (oblik, tekstura,…)</a:t>
            </a:r>
          </a:p>
          <a:p>
            <a:pPr lvl="1"/>
            <a:r>
              <a:rPr lang="sr-Latn-RS" dirty="0"/>
              <a:t>Optičke slike, radar, </a:t>
            </a:r>
            <a:r>
              <a:rPr lang="sr-Latn-RS" dirty="0" err="1"/>
              <a:t>sonar</a:t>
            </a:r>
            <a:r>
              <a:rPr lang="sr-Latn-RS" dirty="0"/>
              <a:t>, laser,…</a:t>
            </a:r>
          </a:p>
          <a:p>
            <a:endParaRPr lang="sr-Latn-RS" dirty="0"/>
          </a:p>
          <a:p>
            <a:r>
              <a:rPr lang="sr-Latn-RS" dirty="0"/>
              <a:t>Slike zasnovane na emisiji</a:t>
            </a:r>
          </a:p>
          <a:p>
            <a:pPr lvl="1"/>
            <a:r>
              <a:rPr lang="sr-Latn-RS" dirty="0"/>
              <a:t>Informacije o unutrašnjim karakteristikama objekta</a:t>
            </a:r>
          </a:p>
          <a:p>
            <a:pPr lvl="1"/>
            <a:r>
              <a:rPr lang="sr-Latn-RS" dirty="0"/>
              <a:t>Termalni, infracrveni, MRI,…</a:t>
            </a:r>
          </a:p>
          <a:p>
            <a:endParaRPr lang="sr-Latn-RS" dirty="0"/>
          </a:p>
          <a:p>
            <a:r>
              <a:rPr lang="sr-Latn-RS" dirty="0"/>
              <a:t>Slike zasnovane na apsorpciji</a:t>
            </a:r>
          </a:p>
          <a:p>
            <a:pPr lvl="1"/>
            <a:r>
              <a:rPr lang="sr-Latn-RS" dirty="0"/>
              <a:t>Informacije o unutrašnjoj strukturi objekta</a:t>
            </a:r>
          </a:p>
          <a:p>
            <a:pPr lvl="1"/>
            <a:r>
              <a:rPr lang="sr-Latn-RS" dirty="0"/>
              <a:t>Rendgen, zvučne slike,...</a:t>
            </a:r>
          </a:p>
          <a:p>
            <a:pPr marL="457200" lvl="1" indent="0">
              <a:buNone/>
            </a:pPr>
            <a:endParaRPr lang="en-US" dirty="0"/>
          </a:p>
        </p:txBody>
      </p:sp>
    </p:spTree>
    <p:extLst>
      <p:ext uri="{BB962C8B-B14F-4D97-AF65-F5344CB8AC3E}">
        <p14:creationId xmlns:p14="http://schemas.microsoft.com/office/powerpoint/2010/main" val="2446579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animEffect transition="in" filter="fade">
                                      <p:cBhvr>
                                        <p:cTn id="17" dur="500"/>
                                        <p:tgtEl>
                                          <p:spTgt spid="3">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Konačan broj nijansi</a:t>
            </a:r>
            <a:endParaRPr lang="en-US" dirty="0"/>
          </a:p>
        </p:txBody>
      </p:sp>
      <p:pic>
        <p:nvPicPr>
          <p:cNvPr id="614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47658" b="41334"/>
          <a:stretch/>
        </p:blipFill>
        <p:spPr bwMode="auto">
          <a:xfrm>
            <a:off x="4425407" y="1066801"/>
            <a:ext cx="3276600" cy="327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
            <a:extLst>
              <a:ext uri="{FF2B5EF4-FFF2-40B4-BE49-F238E27FC236}">
                <a16:creationId xmlns:a16="http://schemas.microsoft.com/office/drawing/2014/main" id="{68BA3166-9B7B-4BF1-8A43-10DAA15B74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8666" r="54252"/>
          <a:stretch/>
        </p:blipFill>
        <p:spPr bwMode="auto">
          <a:xfrm>
            <a:off x="1479571" y="4343400"/>
            <a:ext cx="2863830" cy="2308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2">
            <a:extLst>
              <a:ext uri="{FF2B5EF4-FFF2-40B4-BE49-F238E27FC236}">
                <a16:creationId xmlns:a16="http://schemas.microsoft.com/office/drawing/2014/main" id="{46BA3C8D-1E18-41B7-90BA-D4C754F2DC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1250" b="41334"/>
          <a:stretch/>
        </p:blipFill>
        <p:spPr bwMode="auto">
          <a:xfrm>
            <a:off x="1520281" y="1066799"/>
            <a:ext cx="3051720" cy="327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2">
            <a:extLst>
              <a:ext uri="{FF2B5EF4-FFF2-40B4-BE49-F238E27FC236}">
                <a16:creationId xmlns:a16="http://schemas.microsoft.com/office/drawing/2014/main" id="{0D072154-E354-4351-A5D4-791B93374EA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098" t="58666"/>
          <a:stretch/>
        </p:blipFill>
        <p:spPr bwMode="auto">
          <a:xfrm>
            <a:off x="4343400" y="4338180"/>
            <a:ext cx="3436896" cy="2308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56147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146"/>
                                        </p:tgtEl>
                                        <p:attrNameLst>
                                          <p:attrName>style.visibility</p:attrName>
                                        </p:attrNameLst>
                                      </p:cBhvr>
                                      <p:to>
                                        <p:strVal val="visible"/>
                                      </p:to>
                                    </p:set>
                                    <p:animEffect transition="in" filter="fade">
                                      <p:cBhvr>
                                        <p:cTn id="12" dur="500"/>
                                        <p:tgtEl>
                                          <p:spTgt spid="614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Konačan broj nijansi</a:t>
            </a:r>
            <a:endParaRPr lang="en-US" dirty="0"/>
          </a:p>
        </p:txBody>
      </p:sp>
      <p:sp>
        <p:nvSpPr>
          <p:cNvPr id="3" name="Content Placeholder 2"/>
          <p:cNvSpPr>
            <a:spLocks noGrp="1"/>
          </p:cNvSpPr>
          <p:nvPr>
            <p:ph idx="1"/>
          </p:nvPr>
        </p:nvSpPr>
        <p:spPr/>
        <p:txBody>
          <a:bodyPr/>
          <a:lstStyle/>
          <a:p>
            <a:r>
              <a:rPr lang="en-US" dirty="0"/>
              <a:t>Tip </a:t>
            </a:r>
            <a:r>
              <a:rPr lang="en-US" dirty="0" err="1"/>
              <a:t>vrednosti</a:t>
            </a:r>
            <a:r>
              <a:rPr lang="en-US" dirty="0"/>
              <a:t> </a:t>
            </a:r>
            <a:r>
              <a:rPr lang="en-US" dirty="0" err="1"/>
              <a:t>koji</a:t>
            </a:r>
            <a:r>
              <a:rPr lang="en-US" dirty="0"/>
              <a:t> </a:t>
            </a:r>
            <a:r>
              <a:rPr lang="en-US" dirty="0" err="1"/>
              <a:t>čuva</a:t>
            </a:r>
            <a:r>
              <a:rPr lang="en-US" dirty="0"/>
              <a:t> </a:t>
            </a:r>
            <a:r>
              <a:rPr lang="en-US" dirty="0" err="1"/>
              <a:t>intenzitet</a:t>
            </a:r>
            <a:r>
              <a:rPr lang="en-US" dirty="0"/>
              <a:t> </a:t>
            </a:r>
            <a:r>
              <a:rPr lang="en-US" dirty="0" err="1"/>
              <a:t>svetlosti</a:t>
            </a:r>
            <a:r>
              <a:rPr lang="en-US" dirty="0"/>
              <a:t> za </a:t>
            </a:r>
            <a:r>
              <a:rPr lang="en-US" dirty="0" err="1"/>
              <a:t>svaki</a:t>
            </a:r>
            <a:r>
              <a:rPr lang="en-US" dirty="0"/>
              <a:t> </a:t>
            </a:r>
            <a:r>
              <a:rPr lang="en-US" dirty="0" err="1"/>
              <a:t>piksel</a:t>
            </a:r>
            <a:r>
              <a:rPr lang="en-US" dirty="0"/>
              <a:t> je tipi</a:t>
            </a:r>
            <a:r>
              <a:rPr lang="sr-Latn-RS" dirty="0" err="1"/>
              <a:t>čno</a:t>
            </a:r>
            <a:r>
              <a:rPr lang="en-US" dirty="0"/>
              <a:t> </a:t>
            </a:r>
            <a:r>
              <a:rPr lang="en-US" dirty="0" err="1"/>
              <a:t>raspon</a:t>
            </a:r>
            <a:r>
              <a:rPr lang="en-US" dirty="0"/>
              <a:t> od 256 </a:t>
            </a:r>
            <a:r>
              <a:rPr lang="en-US" dirty="0" err="1"/>
              <a:t>vrednosti</a:t>
            </a:r>
            <a:r>
              <a:rPr lang="en-US" dirty="0"/>
              <a:t> (8 </a:t>
            </a:r>
            <a:r>
              <a:rPr lang="en-US" dirty="0" err="1"/>
              <a:t>bita</a:t>
            </a:r>
            <a:r>
              <a:rPr lang="en-US" dirty="0"/>
              <a:t>)</a:t>
            </a:r>
          </a:p>
          <a:p>
            <a:pPr lvl="1"/>
            <a:endParaRPr lang="sr-Latn-RS" dirty="0"/>
          </a:p>
          <a:p>
            <a:r>
              <a:rPr lang="en-US" dirty="0"/>
              <a:t>U </a:t>
            </a:r>
            <a:r>
              <a:rPr lang="en-US" dirty="0" err="1"/>
              <a:t>nekim</a:t>
            </a:r>
            <a:r>
              <a:rPr lang="en-US" dirty="0"/>
              <a:t> </a:t>
            </a:r>
            <a:r>
              <a:rPr lang="en-US" dirty="0" err="1"/>
              <a:t>situacijama</a:t>
            </a:r>
            <a:r>
              <a:rPr lang="en-US" dirty="0"/>
              <a:t> je </a:t>
            </a:r>
            <a:r>
              <a:rPr lang="en-US" dirty="0" err="1"/>
              <a:t>potrebna</a:t>
            </a:r>
            <a:r>
              <a:rPr lang="en-US" dirty="0"/>
              <a:t> </a:t>
            </a:r>
            <a:r>
              <a:rPr lang="en-US" dirty="0" err="1"/>
              <a:t>veći</a:t>
            </a:r>
            <a:r>
              <a:rPr lang="en-US" dirty="0"/>
              <a:t> </a:t>
            </a:r>
            <a:r>
              <a:rPr lang="en-US" dirty="0" err="1"/>
              <a:t>raspon</a:t>
            </a:r>
            <a:r>
              <a:rPr lang="en-US" dirty="0"/>
              <a:t> </a:t>
            </a:r>
            <a:r>
              <a:rPr lang="en-US" dirty="0" err="1"/>
              <a:t>vrednosti</a:t>
            </a:r>
            <a:r>
              <a:rPr lang="en-US" dirty="0"/>
              <a:t> pa se </a:t>
            </a:r>
            <a:r>
              <a:rPr lang="en-US" dirty="0" err="1"/>
              <a:t>koristi</a:t>
            </a:r>
            <a:r>
              <a:rPr lang="en-US" dirty="0"/>
              <a:t> 16 </a:t>
            </a:r>
            <a:r>
              <a:rPr lang="en-US" dirty="0" err="1"/>
              <a:t>ili</a:t>
            </a:r>
            <a:r>
              <a:rPr lang="en-US" dirty="0"/>
              <a:t> 32 </a:t>
            </a:r>
            <a:r>
              <a:rPr lang="en-US" dirty="0" err="1"/>
              <a:t>bita</a:t>
            </a:r>
            <a:endParaRPr lang="en-US" dirty="0"/>
          </a:p>
          <a:p>
            <a:pPr lvl="1"/>
            <a:endParaRPr lang="en-US" dirty="0"/>
          </a:p>
          <a:p>
            <a:pPr marL="171450" indent="-171450"/>
            <a:r>
              <a:rPr lang="en-US" dirty="0"/>
              <a:t>U </a:t>
            </a:r>
            <a:r>
              <a:rPr lang="en-US" dirty="0" err="1"/>
              <a:t>specifičnim</a:t>
            </a:r>
            <a:r>
              <a:rPr lang="en-US" dirty="0"/>
              <a:t> </a:t>
            </a:r>
            <a:r>
              <a:rPr lang="en-US" dirty="0" err="1"/>
              <a:t>situacijama</a:t>
            </a:r>
            <a:r>
              <a:rPr lang="en-US" dirty="0"/>
              <a:t> </a:t>
            </a:r>
            <a:r>
              <a:rPr lang="en-US" dirty="0" err="1"/>
              <a:t>kada</a:t>
            </a:r>
            <a:r>
              <a:rPr lang="en-US" dirty="0"/>
              <a:t> </a:t>
            </a:r>
            <a:r>
              <a:rPr lang="en-US" dirty="0" err="1"/>
              <a:t>postoje</a:t>
            </a:r>
            <a:r>
              <a:rPr lang="en-US" dirty="0"/>
              <a:t> </a:t>
            </a:r>
            <a:r>
              <a:rPr lang="en-US" dirty="0" err="1"/>
              <a:t>drastične</a:t>
            </a:r>
            <a:r>
              <a:rPr lang="en-US" dirty="0"/>
              <a:t> </a:t>
            </a:r>
            <a:r>
              <a:rPr lang="en-US" dirty="0" err="1"/>
              <a:t>razlike</a:t>
            </a:r>
            <a:r>
              <a:rPr lang="en-US" dirty="0"/>
              <a:t> </a:t>
            </a:r>
            <a:r>
              <a:rPr lang="en-US" dirty="0" err="1"/>
              <a:t>inteziteta</a:t>
            </a:r>
            <a:r>
              <a:rPr lang="en-US" dirty="0"/>
              <a:t> u </a:t>
            </a:r>
            <a:r>
              <a:rPr lang="en-US" dirty="0" err="1"/>
              <a:t>istoj</a:t>
            </a:r>
            <a:r>
              <a:rPr lang="en-US" dirty="0"/>
              <a:t> </a:t>
            </a:r>
            <a:r>
              <a:rPr lang="en-US" dirty="0" err="1"/>
              <a:t>slici</a:t>
            </a:r>
            <a:r>
              <a:rPr lang="en-US" dirty="0"/>
              <a:t>, </a:t>
            </a:r>
            <a:r>
              <a:rPr lang="en-US" dirty="0" err="1"/>
              <a:t>koristi</a:t>
            </a:r>
            <a:r>
              <a:rPr lang="en-US" dirty="0"/>
              <a:t> se </a:t>
            </a:r>
            <a:r>
              <a:rPr lang="en-US" i="1" dirty="0"/>
              <a:t>floating point </a:t>
            </a:r>
            <a:r>
              <a:rPr lang="en-US" dirty="0" err="1"/>
              <a:t>za</a:t>
            </a:r>
            <a:r>
              <a:rPr lang="en-US" dirty="0"/>
              <a:t> </a:t>
            </a:r>
            <a:r>
              <a:rPr lang="en-US" dirty="0" err="1"/>
              <a:t>opis</a:t>
            </a:r>
            <a:r>
              <a:rPr lang="en-US" dirty="0"/>
              <a:t> </a:t>
            </a:r>
            <a:r>
              <a:rPr lang="en-US" dirty="0" err="1"/>
              <a:t>boje</a:t>
            </a:r>
            <a:r>
              <a:rPr lang="en-US" dirty="0"/>
              <a:t> (interval [0, 1])</a:t>
            </a:r>
          </a:p>
          <a:p>
            <a:endParaRPr lang="sr-Latn-RS" dirty="0"/>
          </a:p>
          <a:p>
            <a:pPr marL="0" indent="-457200"/>
            <a:endParaRPr lang="en-US" dirty="0"/>
          </a:p>
          <a:p>
            <a:endParaRPr lang="en-US" dirty="0"/>
          </a:p>
        </p:txBody>
      </p:sp>
    </p:spTree>
    <p:extLst>
      <p:ext uri="{BB962C8B-B14F-4D97-AF65-F5344CB8AC3E}">
        <p14:creationId xmlns:p14="http://schemas.microsoft.com/office/powerpoint/2010/main" val="1563304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BE2B1-3343-4D0E-BEA8-CB74DF313686}"/>
              </a:ext>
            </a:extLst>
          </p:cNvPr>
          <p:cNvSpPr>
            <a:spLocks noGrp="1"/>
          </p:cNvSpPr>
          <p:nvPr>
            <p:ph type="title"/>
          </p:nvPr>
        </p:nvSpPr>
        <p:spPr/>
        <p:txBody>
          <a:bodyPr/>
          <a:lstStyle/>
          <a:p>
            <a:r>
              <a:rPr lang="sr-Latn-RS" dirty="0"/>
              <a:t>Primer </a:t>
            </a:r>
            <a:r>
              <a:rPr lang="sr-Latn-RS" dirty="0" err="1"/>
              <a:t>diskretizacije</a:t>
            </a:r>
            <a:endParaRPr lang="en-US" dirty="0"/>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E1435E20-6589-490F-A480-6B18EF68DF66}"/>
                  </a:ext>
                </a:extLst>
              </p:cNvPr>
              <p:cNvSpPr txBox="1">
                <a:spLocks noGrp="1"/>
              </p:cNvSpPr>
              <p:nvPr>
                <p:ph idx="1"/>
              </p:nvPr>
            </p:nvSpPr>
            <p:spPr>
              <a:xfrm>
                <a:off x="130175" y="1122363"/>
                <a:ext cx="8883650" cy="3060325"/>
              </a:xfrm>
              <a:prstGeom prst="rect">
                <a:avLst/>
              </a:prstGeom>
              <a:noFill/>
            </p:spPr>
            <p:txBody>
              <a:bodyPr wrap="square" rtlCol="0">
                <a:spAutoFit/>
              </a:bodyPr>
              <a:lstStyle/>
              <a:p>
                <a:pPr marL="285750" indent="-285750">
                  <a:buFont typeface="Arial" pitchFamily="34" charset="0"/>
                  <a:buChar char="•"/>
                </a:pPr>
                <a14:m>
                  <m:oMath xmlns:m="http://schemas.openxmlformats.org/officeDocument/2006/math">
                    <m:r>
                      <a:rPr lang="sr-Latn-RS" b="0" i="1" smtClean="0">
                        <a:latin typeface="Cambria Math"/>
                      </a:rPr>
                      <m:t>256</m:t>
                    </m:r>
                    <m:r>
                      <a:rPr lang="en-US" b="0" i="1" smtClean="0">
                        <a:latin typeface="Cambria Math"/>
                      </a:rPr>
                      <m:t>×256</m:t>
                    </m:r>
                  </m:oMath>
                </a14:m>
                <a:r>
                  <a:rPr lang="en-US" dirty="0"/>
                  <a:t> piksela</a:t>
                </a:r>
              </a:p>
              <a:p>
                <a:pPr marL="285750" indent="-285750">
                  <a:buFont typeface="Arial" pitchFamily="34" charset="0"/>
                  <a:buChar char="•"/>
                </a:pPr>
                <a:endParaRPr lang="sr-Latn-RS" dirty="0"/>
              </a:p>
              <a:p>
                <a:pPr marL="285750" indent="-285750">
                  <a:buFont typeface="Arial" pitchFamily="34" charset="0"/>
                  <a:buChar char="•"/>
                </a:pPr>
                <a:r>
                  <a:rPr lang="en-US" dirty="0" err="1"/>
                  <a:t>Svaki</a:t>
                </a:r>
                <a:r>
                  <a:rPr lang="en-US" dirty="0"/>
                  <a:t> </a:t>
                </a:r>
                <a:r>
                  <a:rPr lang="sr-Latn-RS" dirty="0"/>
                  <a:t>piksel </a:t>
                </a:r>
                <a:r>
                  <a:rPr lang="en-US" dirty="0"/>
                  <a:t>je </a:t>
                </a:r>
                <a:r>
                  <a:rPr lang="en-US" dirty="0" err="1"/>
                  <a:t>reprezentovan</a:t>
                </a:r>
                <a:r>
                  <a:rPr lang="en-US" dirty="0"/>
                  <a:t> </a:t>
                </a:r>
                <a:r>
                  <a:rPr lang="sr-Latn-RS" dirty="0"/>
                  <a:t>sa</a:t>
                </a:r>
                <a:r>
                  <a:rPr lang="en-US" dirty="0"/>
                  <a:t> 8 </a:t>
                </a:r>
                <a:r>
                  <a:rPr lang="en-US" dirty="0" err="1"/>
                  <a:t>bitova</a:t>
                </a:r>
                <a:r>
                  <a:rPr lang="en-US" dirty="0"/>
                  <a:t> </a:t>
                </a:r>
                <a:endParaRPr lang="sr-Latn-RS" dirty="0"/>
              </a:p>
              <a:p>
                <a:pPr marL="0" indent="0">
                  <a:buNone/>
                </a:pPr>
                <a:r>
                  <a:rPr lang="sr-Latn-RS" dirty="0"/>
                  <a:t>   </a:t>
                </a:r>
                <a:r>
                  <a:rPr lang="en-US" dirty="0"/>
                  <a:t>(</a:t>
                </a:r>
                <a:r>
                  <a:rPr lang="sr-Latn-RS" dirty="0"/>
                  <a:t>može da reprezentuje jedan od </a:t>
                </a:r>
                <a:r>
                  <a:rPr lang="en-US" dirty="0"/>
                  <a:t>256 </a:t>
                </a:r>
                <a:r>
                  <a:rPr lang="en-US" dirty="0" err="1"/>
                  <a:t>mogu</a:t>
                </a:r>
                <a:r>
                  <a:rPr lang="sr-Latn-RS" dirty="0"/>
                  <a:t>ćih nivoa sive</a:t>
                </a:r>
                <a:r>
                  <a:rPr lang="en-US" dirty="0"/>
                  <a:t>)</a:t>
                </a:r>
                <a:endParaRPr lang="sr-Latn-RS" dirty="0"/>
              </a:p>
              <a:p>
                <a:pPr marL="285750" indent="-285750">
                  <a:buFont typeface="Arial" pitchFamily="34" charset="0"/>
                  <a:buChar char="•"/>
                </a:pPr>
                <a:endParaRPr lang="sr-Latn-RS" dirty="0"/>
              </a:p>
              <a:p>
                <a:pPr marL="285750" indent="-285750">
                  <a:buFont typeface="Arial" pitchFamily="34" charset="0"/>
                  <a:buChar char="•"/>
                </a:pPr>
                <a:r>
                  <a:rPr lang="sr-Latn-RS" dirty="0"/>
                  <a:t>Oba nivoa diskretizacije su važna za kvalitet slike</a:t>
                </a:r>
                <a:endParaRPr lang="en-US" dirty="0"/>
              </a:p>
            </p:txBody>
          </p:sp>
        </mc:Choice>
        <mc:Fallback>
          <p:sp>
            <p:nvSpPr>
              <p:cNvPr id="4" name="Content Placeholder 3">
                <a:extLst>
                  <a:ext uri="{FF2B5EF4-FFF2-40B4-BE49-F238E27FC236}">
                    <a16:creationId xmlns:a16="http://schemas.microsoft.com/office/drawing/2014/main" id="{E1435E20-6589-490F-A480-6B18EF68DF66}"/>
                  </a:ext>
                </a:extLst>
              </p:cNvPr>
              <p:cNvSpPr txBox="1">
                <a:spLocks noGrp="1" noRot="1" noChangeAspect="1" noMove="1" noResize="1" noEditPoints="1" noAdjustHandles="1" noChangeArrowheads="1" noChangeShapeType="1" noTextEdit="1"/>
              </p:cNvSpPr>
              <p:nvPr>
                <p:ph idx="1"/>
              </p:nvPr>
            </p:nvSpPr>
            <p:spPr>
              <a:xfrm>
                <a:off x="130175" y="1122363"/>
                <a:ext cx="8883650" cy="3060325"/>
              </a:xfrm>
              <a:prstGeom prst="rect">
                <a:avLst/>
              </a:prstGeom>
              <a:blipFill>
                <a:blip r:embed="rId2"/>
                <a:stretch>
                  <a:fillRect l="-1235" t="-3187" b="-4781"/>
                </a:stretch>
              </a:blipFill>
            </p:spPr>
            <p:txBody>
              <a:bodyPr/>
              <a:lstStyle/>
              <a:p>
                <a:r>
                  <a:rPr lang="en-US">
                    <a:noFill/>
                  </a:rPr>
                  <a:t> </a:t>
                </a:r>
              </a:p>
            </p:txBody>
          </p:sp>
        </mc:Fallback>
      </mc:AlternateContent>
    </p:spTree>
    <p:extLst>
      <p:ext uri="{BB962C8B-B14F-4D97-AF65-F5344CB8AC3E}">
        <p14:creationId xmlns:p14="http://schemas.microsoft.com/office/powerpoint/2010/main" val="787025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fade">
                                      <p:cBhvr>
                                        <p:cTn id="15" dur="500"/>
                                        <p:tgtEl>
                                          <p:spTgt spid="4">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5" end="5"/>
                                            </p:txEl>
                                          </p:spTgt>
                                        </p:tgtEl>
                                        <p:attrNameLst>
                                          <p:attrName>style.visibility</p:attrName>
                                        </p:attrNameLst>
                                      </p:cBhvr>
                                      <p:to>
                                        <p:strVal val="visible"/>
                                      </p:to>
                                    </p:set>
                                    <p:animEffect transition="in" filter="fade">
                                      <p:cBhvr>
                                        <p:cTn id="20"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Kvalitet</a:t>
            </a:r>
            <a:r>
              <a:rPr lang="en-US" dirty="0"/>
              <a:t> </a:t>
            </a:r>
            <a:r>
              <a:rPr lang="en-US" dirty="0" err="1"/>
              <a:t>digitalne</a:t>
            </a:r>
            <a:r>
              <a:rPr lang="en-US" dirty="0"/>
              <a:t> </a:t>
            </a:r>
            <a:r>
              <a:rPr lang="en-US" dirty="0" err="1"/>
              <a:t>slike</a:t>
            </a:r>
            <a:r>
              <a:rPr lang="sr-Latn-RS" dirty="0"/>
              <a:t> – rezolucija</a:t>
            </a:r>
            <a:endParaRPr lang="en-US" dirty="0"/>
          </a:p>
        </p:txBody>
      </p:sp>
      <p:sp>
        <p:nvSpPr>
          <p:cNvPr id="3" name="Content Placeholder 2"/>
          <p:cNvSpPr>
            <a:spLocks noGrp="1"/>
          </p:cNvSpPr>
          <p:nvPr>
            <p:ph idx="1"/>
          </p:nvPr>
        </p:nvSpPr>
        <p:spPr>
          <a:xfrm>
            <a:off x="130629" y="1122239"/>
            <a:ext cx="8882742" cy="1316161"/>
          </a:xfrm>
        </p:spPr>
        <p:txBody>
          <a:bodyPr>
            <a:normAutofit fontScale="85000" lnSpcReduction="10000"/>
          </a:bodyPr>
          <a:lstStyle/>
          <a:p>
            <a:r>
              <a:rPr lang="en-US" dirty="0" err="1"/>
              <a:t>Kvalitet</a:t>
            </a:r>
            <a:r>
              <a:rPr lang="en-US" dirty="0"/>
              <a:t> </a:t>
            </a:r>
            <a:r>
              <a:rPr lang="en-US" dirty="0" err="1"/>
              <a:t>slike</a:t>
            </a:r>
            <a:r>
              <a:rPr lang="en-US" dirty="0"/>
              <a:t> </a:t>
            </a:r>
            <a:r>
              <a:rPr lang="en-US" dirty="0" err="1"/>
              <a:t>zavisi</a:t>
            </a:r>
            <a:r>
              <a:rPr lang="en-US" dirty="0"/>
              <a:t> od </a:t>
            </a:r>
            <a:r>
              <a:rPr lang="sr-Latn-RS" dirty="0"/>
              <a:t>prostorne </a:t>
            </a:r>
            <a:r>
              <a:rPr lang="en-US" dirty="0" err="1"/>
              <a:t>diskretizacije</a:t>
            </a:r>
            <a:endParaRPr lang="sr-Latn-RS" dirty="0"/>
          </a:p>
          <a:p>
            <a:r>
              <a:rPr lang="sr-Latn-RS" dirty="0"/>
              <a:t>Digitalna slika se karakteriše i svojom rezolucijom – proizvod broja piksela u vrsti i koloni. Veća rezolucija znači i bolji kvalitet slike</a:t>
            </a:r>
          </a:p>
          <a:p>
            <a:endParaRPr lang="en-US" dirty="0"/>
          </a:p>
        </p:txBody>
      </p:sp>
      <p:pic>
        <p:nvPicPr>
          <p:cNvPr id="4" name="Picture 2"/>
          <p:cNvPicPr>
            <a:picLocks noChangeAspect="1" noChangeArrowheads="1"/>
          </p:cNvPicPr>
          <p:nvPr/>
        </p:nvPicPr>
        <p:blipFill>
          <a:blip r:embed="rId3" cstate="print"/>
          <a:srcRect/>
          <a:stretch>
            <a:fillRect/>
          </a:stretch>
        </p:blipFill>
        <p:spPr bwMode="auto">
          <a:xfrm>
            <a:off x="164662" y="2438400"/>
            <a:ext cx="8814675" cy="2590800"/>
          </a:xfrm>
          <a:prstGeom prst="rect">
            <a:avLst/>
          </a:prstGeom>
          <a:noFill/>
          <a:ln w="9525">
            <a:noFill/>
            <a:miter lim="800000"/>
            <a:headEnd/>
            <a:tailEnd/>
          </a:ln>
        </p:spPr>
      </p:pic>
      <p:sp>
        <p:nvSpPr>
          <p:cNvPr id="6" name="Rectangle 5">
            <a:extLst>
              <a:ext uri="{FF2B5EF4-FFF2-40B4-BE49-F238E27FC236}">
                <a16:creationId xmlns:a16="http://schemas.microsoft.com/office/drawing/2014/main" id="{26BDA762-EB5D-4F54-BEB1-28E16DC72148}"/>
              </a:ext>
            </a:extLst>
          </p:cNvPr>
          <p:cNvSpPr/>
          <p:nvPr/>
        </p:nvSpPr>
        <p:spPr>
          <a:xfrm>
            <a:off x="1276349" y="5065619"/>
            <a:ext cx="6591300" cy="461665"/>
          </a:xfrm>
          <a:prstGeom prst="rect">
            <a:avLst/>
          </a:prstGeom>
        </p:spPr>
        <p:txBody>
          <a:bodyPr wrap="square">
            <a:spAutoFit/>
          </a:bodyPr>
          <a:lstStyle/>
          <a:p>
            <a:pPr algn="ctr"/>
            <a:r>
              <a:rPr lang="sr-Latn-RS" sz="2400" dirty="0"/>
              <a:t>Broj nijansi je konstantan, ali menjamo rezoluciju</a:t>
            </a:r>
            <a:endParaRPr lang="en-US" sz="2400" dirty="0"/>
          </a:p>
        </p:txBody>
      </p:sp>
    </p:spTree>
    <p:extLst>
      <p:ext uri="{BB962C8B-B14F-4D97-AF65-F5344CB8AC3E}">
        <p14:creationId xmlns:p14="http://schemas.microsoft.com/office/powerpoint/2010/main" val="2854502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sr-Latn-RS" dirty="0"/>
              <a:t>Kvalitet digitalne slike – kvantizacija</a:t>
            </a:r>
            <a:endParaRPr lang="en-US" dirty="0"/>
          </a:p>
        </p:txBody>
      </p:sp>
      <p:pic>
        <p:nvPicPr>
          <p:cNvPr id="717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40000"/>
          <a:stretch/>
        </p:blipFill>
        <p:spPr bwMode="auto">
          <a:xfrm>
            <a:off x="179540" y="1454672"/>
            <a:ext cx="4866361" cy="5129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Rounded Corners 2">
            <a:extLst>
              <a:ext uri="{FF2B5EF4-FFF2-40B4-BE49-F238E27FC236}">
                <a16:creationId xmlns:a16="http://schemas.microsoft.com/office/drawing/2014/main" id="{3F3382FB-137C-442D-AD85-1B0CE1DB169D}"/>
              </a:ext>
            </a:extLst>
          </p:cNvPr>
          <p:cNvSpPr/>
          <p:nvPr/>
        </p:nvSpPr>
        <p:spPr>
          <a:xfrm>
            <a:off x="5383060" y="1097127"/>
            <a:ext cx="3581400" cy="715089"/>
          </a:xfrm>
          <a:prstGeom prst="roundRect">
            <a:avLst/>
          </a:prstGeom>
          <a:solidFill>
            <a:schemeClr val="bg1"/>
          </a:solidFill>
          <a:ln>
            <a:solidFill>
              <a:schemeClr val="tx1"/>
            </a:solidFill>
          </a:ln>
        </p:spPr>
        <p:txBody>
          <a:bodyPr wrap="square">
            <a:spAutoFit/>
          </a:bodyPr>
          <a:lstStyle/>
          <a:p>
            <a:pPr algn="ctr"/>
            <a:r>
              <a:rPr lang="sr-Latn-RS" dirty="0"/>
              <a:t>Imamo samo 256 mogućih nivoa koje možemo da koristimo</a:t>
            </a:r>
            <a:endParaRPr lang="en-US" dirty="0"/>
          </a:p>
        </p:txBody>
      </p:sp>
      <p:sp>
        <p:nvSpPr>
          <p:cNvPr id="5" name="Speech Bubble: Rectangle with Corners Rounded 4">
            <a:extLst>
              <a:ext uri="{FF2B5EF4-FFF2-40B4-BE49-F238E27FC236}">
                <a16:creationId xmlns:a16="http://schemas.microsoft.com/office/drawing/2014/main" id="{512F2292-AE5D-461F-8B51-B5A1B5B5B54B}"/>
              </a:ext>
            </a:extLst>
          </p:cNvPr>
          <p:cNvSpPr/>
          <p:nvPr/>
        </p:nvSpPr>
        <p:spPr>
          <a:xfrm>
            <a:off x="3002592" y="5588996"/>
            <a:ext cx="2302702" cy="1021556"/>
          </a:xfrm>
          <a:prstGeom prst="wedgeRoundRectCallout">
            <a:avLst>
              <a:gd name="adj1" fmla="val -64895"/>
              <a:gd name="adj2" fmla="val -23332"/>
              <a:gd name="adj3" fmla="val 16667"/>
            </a:avLst>
          </a:prstGeom>
          <a:solidFill>
            <a:schemeClr val="bg1"/>
          </a:solidFill>
          <a:ln>
            <a:solidFill>
              <a:schemeClr val="tx1"/>
            </a:solidFill>
          </a:ln>
        </p:spPr>
        <p:txBody>
          <a:bodyPr wrap="square">
            <a:spAutoFit/>
          </a:bodyPr>
          <a:lstStyle/>
          <a:p>
            <a:pPr algn="ctr"/>
            <a:r>
              <a:rPr lang="sr-Latn-RS" dirty="0"/>
              <a:t>moramo da se nosimo sa veoma tamnim regijama</a:t>
            </a:r>
            <a:endParaRPr lang="en-US" dirty="0"/>
          </a:p>
        </p:txBody>
      </p:sp>
      <p:sp>
        <p:nvSpPr>
          <p:cNvPr id="6" name="Speech Bubble: Rectangle with Corners Rounded 5">
            <a:extLst>
              <a:ext uri="{FF2B5EF4-FFF2-40B4-BE49-F238E27FC236}">
                <a16:creationId xmlns:a16="http://schemas.microsoft.com/office/drawing/2014/main" id="{AE465FBA-91FE-4D65-A138-72F2DC47975E}"/>
              </a:ext>
            </a:extLst>
          </p:cNvPr>
          <p:cNvSpPr/>
          <p:nvPr/>
        </p:nvSpPr>
        <p:spPr>
          <a:xfrm>
            <a:off x="179539" y="1097127"/>
            <a:ext cx="2127337" cy="1021556"/>
          </a:xfrm>
          <a:prstGeom prst="wedgeRoundRectCallout">
            <a:avLst>
              <a:gd name="adj1" fmla="val 45531"/>
              <a:gd name="adj2" fmla="val 99285"/>
              <a:gd name="adj3" fmla="val 16667"/>
            </a:avLst>
          </a:prstGeom>
          <a:solidFill>
            <a:schemeClr val="bg1"/>
          </a:solidFill>
          <a:ln>
            <a:solidFill>
              <a:schemeClr val="tx1"/>
            </a:solidFill>
          </a:ln>
        </p:spPr>
        <p:txBody>
          <a:bodyPr wrap="square">
            <a:spAutoFit/>
          </a:bodyPr>
          <a:lstStyle/>
          <a:p>
            <a:pPr algn="ctr"/>
            <a:r>
              <a:rPr lang="sr-Latn-RS" dirty="0"/>
              <a:t>moramo da se nosimo sa veoma svetlim regijama</a:t>
            </a:r>
            <a:endParaRPr lang="en-US" dirty="0"/>
          </a:p>
        </p:txBody>
      </p:sp>
      <p:sp>
        <p:nvSpPr>
          <p:cNvPr id="7" name="Rectangle: Rounded Corners 6">
            <a:extLst>
              <a:ext uri="{FF2B5EF4-FFF2-40B4-BE49-F238E27FC236}">
                <a16:creationId xmlns:a16="http://schemas.microsoft.com/office/drawing/2014/main" id="{0C03C62F-F058-4D74-8787-9041BADC38A2}"/>
              </a:ext>
            </a:extLst>
          </p:cNvPr>
          <p:cNvSpPr/>
          <p:nvPr/>
        </p:nvSpPr>
        <p:spPr>
          <a:xfrm>
            <a:off x="5383060" y="2071688"/>
            <a:ext cx="3581400" cy="1021556"/>
          </a:xfrm>
          <a:prstGeom prst="roundRect">
            <a:avLst/>
          </a:prstGeom>
          <a:solidFill>
            <a:schemeClr val="bg1"/>
          </a:solidFill>
          <a:ln>
            <a:solidFill>
              <a:schemeClr val="tx1"/>
            </a:solidFill>
          </a:ln>
        </p:spPr>
        <p:txBody>
          <a:bodyPr wrap="square">
            <a:spAutoFit/>
          </a:bodyPr>
          <a:lstStyle/>
          <a:p>
            <a:pPr algn="ctr"/>
            <a:r>
              <a:rPr lang="sr-Latn-RS" dirty="0"/>
              <a:t>Delovi slike su previše svetli i nismo u stanju da reprezentujemo male varijacije u osvetljenju</a:t>
            </a:r>
            <a:endParaRPr lang="en-US" dirty="0"/>
          </a:p>
        </p:txBody>
      </p:sp>
      <p:sp>
        <p:nvSpPr>
          <p:cNvPr id="8" name="Rectangle: Rounded Corners 7">
            <a:extLst>
              <a:ext uri="{FF2B5EF4-FFF2-40B4-BE49-F238E27FC236}">
                <a16:creationId xmlns:a16="http://schemas.microsoft.com/office/drawing/2014/main" id="{6C709BE4-CFFF-4170-A684-FBAF46BD4D11}"/>
              </a:ext>
            </a:extLst>
          </p:cNvPr>
          <p:cNvSpPr/>
          <p:nvPr/>
        </p:nvSpPr>
        <p:spPr>
          <a:xfrm>
            <a:off x="5383060" y="3355552"/>
            <a:ext cx="3581400" cy="1328023"/>
          </a:xfrm>
          <a:prstGeom prst="roundRect">
            <a:avLst/>
          </a:prstGeom>
          <a:solidFill>
            <a:schemeClr val="bg1"/>
          </a:solidFill>
          <a:ln>
            <a:solidFill>
              <a:schemeClr val="tx1"/>
            </a:solidFill>
          </a:ln>
        </p:spPr>
        <p:txBody>
          <a:bodyPr wrap="square">
            <a:spAutoFit/>
          </a:bodyPr>
          <a:lstStyle/>
          <a:p>
            <a:pPr algn="ctr"/>
            <a:r>
              <a:rPr lang="sr-Latn-RS" dirty="0" err="1"/>
              <a:t>Saturacija</a:t>
            </a:r>
            <a:r>
              <a:rPr lang="sr-Latn-RS" dirty="0"/>
              <a:t>: najveća vrednost iznad koje su sve vrednosti odsečene (cela </a:t>
            </a:r>
            <a:r>
              <a:rPr lang="sr-Latn-RS" dirty="0" err="1"/>
              <a:t>saturisana</a:t>
            </a:r>
            <a:r>
              <a:rPr lang="sr-Latn-RS" dirty="0"/>
              <a:t> površ ima konstantan nivo intenziteta)</a:t>
            </a:r>
            <a:endParaRPr lang="en-US" dirty="0"/>
          </a:p>
        </p:txBody>
      </p:sp>
    </p:spTree>
    <p:extLst>
      <p:ext uri="{BB962C8B-B14F-4D97-AF65-F5344CB8AC3E}">
        <p14:creationId xmlns:p14="http://schemas.microsoft.com/office/powerpoint/2010/main" val="3541670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Kvalitet digitalne slike – kvantizacija</a:t>
            </a:r>
            <a:endParaRPr lang="en-US" dirty="0"/>
          </a:p>
        </p:txBody>
      </p:sp>
      <p:sp>
        <p:nvSpPr>
          <p:cNvPr id="3" name="Content Placeholder 2"/>
          <p:cNvSpPr>
            <a:spLocks noGrp="1"/>
          </p:cNvSpPr>
          <p:nvPr>
            <p:ph idx="1"/>
          </p:nvPr>
        </p:nvSpPr>
        <p:spPr>
          <a:xfrm>
            <a:off x="130629" y="4038600"/>
            <a:ext cx="8882742" cy="2211474"/>
          </a:xfrm>
        </p:spPr>
        <p:txBody>
          <a:bodyPr/>
          <a:lstStyle/>
          <a:p>
            <a:r>
              <a:rPr lang="sr-Latn-RS" dirty="0"/>
              <a:t>Rezolucija je konstantna, ali se smanjuje broj nijansi sive</a:t>
            </a:r>
          </a:p>
          <a:p>
            <a:r>
              <a:rPr lang="sr-Latn-RS" dirty="0"/>
              <a:t>Javljaju se lažne konture</a:t>
            </a:r>
            <a:endParaRPr lang="en-US" dirty="0"/>
          </a:p>
          <a:p>
            <a:endParaRPr lang="en-US" dirty="0"/>
          </a:p>
        </p:txBody>
      </p:sp>
      <p:grpSp>
        <p:nvGrpSpPr>
          <p:cNvPr id="12" name="Group 11"/>
          <p:cNvGrpSpPr/>
          <p:nvPr/>
        </p:nvGrpSpPr>
        <p:grpSpPr>
          <a:xfrm>
            <a:off x="317947" y="1122239"/>
            <a:ext cx="8508107" cy="2752293"/>
            <a:chOff x="381000" y="1122239"/>
            <a:chExt cx="8508107" cy="2752293"/>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381000" y="1122239"/>
              <a:ext cx="2034716" cy="2255715"/>
            </a:xfrm>
            <a:prstGeom prst="rect">
              <a:avLst/>
            </a:prstGeom>
          </p:spPr>
        </p:pic>
        <p:sp>
          <p:nvSpPr>
            <p:cNvPr id="5" name="TextBox 4"/>
            <p:cNvSpPr txBox="1"/>
            <p:nvPr/>
          </p:nvSpPr>
          <p:spPr>
            <a:xfrm>
              <a:off x="438839" y="3505200"/>
              <a:ext cx="1958516" cy="369332"/>
            </a:xfrm>
            <a:prstGeom prst="rect">
              <a:avLst/>
            </a:prstGeom>
            <a:noFill/>
          </p:spPr>
          <p:txBody>
            <a:bodyPr wrap="square" rtlCol="0">
              <a:spAutoFit/>
            </a:bodyPr>
            <a:lstStyle/>
            <a:p>
              <a:pPr algn="ctr"/>
              <a:r>
                <a:rPr lang="en-US" dirty="0"/>
                <a:t>8 bit – 256 levels</a:t>
              </a:r>
            </a:p>
          </p:txBody>
        </p:sp>
        <p:sp>
          <p:nvSpPr>
            <p:cNvPr id="6" name="TextBox 5"/>
            <p:cNvSpPr txBox="1"/>
            <p:nvPr/>
          </p:nvSpPr>
          <p:spPr>
            <a:xfrm>
              <a:off x="6854391" y="3505200"/>
              <a:ext cx="1958516" cy="369332"/>
            </a:xfrm>
            <a:prstGeom prst="rect">
              <a:avLst/>
            </a:prstGeom>
            <a:noFill/>
          </p:spPr>
          <p:txBody>
            <a:bodyPr wrap="square" rtlCol="0">
              <a:spAutoFit/>
            </a:bodyPr>
            <a:lstStyle/>
            <a:p>
              <a:pPr algn="ctr"/>
              <a:r>
                <a:rPr lang="en-US" dirty="0"/>
                <a:t>1 bit – 2 levels</a:t>
              </a:r>
            </a:p>
          </p:txBody>
        </p:sp>
        <p:pic>
          <p:nvPicPr>
            <p:cNvPr id="7" name="Picture 6"/>
            <p:cNvPicPr>
              <a:picLocks noChangeAspect="1"/>
            </p:cNvPicPr>
            <p:nvPr/>
          </p:nvPicPr>
          <p:blipFill>
            <a:blip r:embed="rId4"/>
            <a:stretch>
              <a:fillRect/>
            </a:stretch>
          </p:blipFill>
          <p:spPr>
            <a:xfrm>
              <a:off x="6854391" y="1122239"/>
              <a:ext cx="2034716" cy="2255715"/>
            </a:xfrm>
            <a:prstGeom prst="rect">
              <a:avLst/>
            </a:prstGeom>
          </p:spPr>
        </p:pic>
        <p:pic>
          <p:nvPicPr>
            <p:cNvPr id="8" name="Picture 7"/>
            <p:cNvPicPr>
              <a:picLocks noChangeAspect="1"/>
            </p:cNvPicPr>
            <p:nvPr/>
          </p:nvPicPr>
          <p:blipFill>
            <a:blip r:embed="rId5"/>
            <a:stretch>
              <a:fillRect/>
            </a:stretch>
          </p:blipFill>
          <p:spPr>
            <a:xfrm>
              <a:off x="4686300" y="1122239"/>
              <a:ext cx="2034716" cy="2255715"/>
            </a:xfrm>
            <a:prstGeom prst="rect">
              <a:avLst/>
            </a:prstGeom>
          </p:spPr>
        </p:pic>
        <p:sp>
          <p:nvSpPr>
            <p:cNvPr id="9" name="TextBox 8"/>
            <p:cNvSpPr txBox="1"/>
            <p:nvPr/>
          </p:nvSpPr>
          <p:spPr>
            <a:xfrm>
              <a:off x="4724400" y="3505200"/>
              <a:ext cx="1958516" cy="369332"/>
            </a:xfrm>
            <a:prstGeom prst="rect">
              <a:avLst/>
            </a:prstGeom>
            <a:noFill/>
          </p:spPr>
          <p:txBody>
            <a:bodyPr wrap="square" rtlCol="0">
              <a:spAutoFit/>
            </a:bodyPr>
            <a:lstStyle/>
            <a:p>
              <a:pPr algn="ctr"/>
              <a:r>
                <a:rPr lang="en-US" dirty="0"/>
                <a:t>2 bit – 4 levels</a:t>
              </a:r>
            </a:p>
          </p:txBody>
        </p:sp>
        <p:pic>
          <p:nvPicPr>
            <p:cNvPr id="10" name="Picture 9"/>
            <p:cNvPicPr>
              <a:picLocks noChangeAspect="1"/>
            </p:cNvPicPr>
            <p:nvPr/>
          </p:nvPicPr>
          <p:blipFill>
            <a:blip r:embed="rId6"/>
            <a:stretch>
              <a:fillRect/>
            </a:stretch>
          </p:blipFill>
          <p:spPr>
            <a:xfrm>
              <a:off x="2537284" y="1122239"/>
              <a:ext cx="2034716" cy="2255715"/>
            </a:xfrm>
            <a:prstGeom prst="rect">
              <a:avLst/>
            </a:prstGeom>
          </p:spPr>
        </p:pic>
        <p:sp>
          <p:nvSpPr>
            <p:cNvPr id="11" name="TextBox 10"/>
            <p:cNvSpPr txBox="1"/>
            <p:nvPr/>
          </p:nvSpPr>
          <p:spPr>
            <a:xfrm>
              <a:off x="2575384" y="3505200"/>
              <a:ext cx="1958516" cy="369332"/>
            </a:xfrm>
            <a:prstGeom prst="rect">
              <a:avLst/>
            </a:prstGeom>
            <a:noFill/>
          </p:spPr>
          <p:txBody>
            <a:bodyPr wrap="square" rtlCol="0">
              <a:spAutoFit/>
            </a:bodyPr>
            <a:lstStyle/>
            <a:p>
              <a:pPr algn="ctr"/>
              <a:r>
                <a:rPr lang="en-US" dirty="0"/>
                <a:t>4 bit – 16 levels</a:t>
              </a:r>
            </a:p>
          </p:txBody>
        </p:sp>
      </p:grpSp>
    </p:spTree>
    <p:extLst>
      <p:ext uri="{BB962C8B-B14F-4D97-AF65-F5344CB8AC3E}">
        <p14:creationId xmlns:p14="http://schemas.microsoft.com/office/powerpoint/2010/main" val="4159898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Kvalitet digitalne slike – kvantizacija</a:t>
            </a:r>
            <a:endParaRPr lang="en-US" dirty="0"/>
          </a:p>
        </p:txBody>
      </p:sp>
      <p:sp>
        <p:nvSpPr>
          <p:cNvPr id="4" name="Content Placeholder 3"/>
          <p:cNvSpPr>
            <a:spLocks noGrp="1"/>
          </p:cNvSpPr>
          <p:nvPr>
            <p:ph idx="1"/>
          </p:nvPr>
        </p:nvSpPr>
        <p:spPr>
          <a:xfrm>
            <a:off x="130629" y="5410200"/>
            <a:ext cx="8882742" cy="839874"/>
          </a:xfrm>
        </p:spPr>
        <p:txBody>
          <a:bodyPr>
            <a:normAutofit fontScale="92500" lnSpcReduction="20000"/>
          </a:bodyPr>
          <a:lstStyle/>
          <a:p>
            <a:r>
              <a:rPr lang="sr-Latn-RS" dirty="0"/>
              <a:t>Rezolucija je konstantna, ali se smanjuje broj nijansi sive</a:t>
            </a:r>
          </a:p>
          <a:p>
            <a:r>
              <a:rPr lang="sr-Latn-RS" dirty="0"/>
              <a:t>Javljaju se lažne konture</a:t>
            </a:r>
            <a:endParaRPr lang="en-US" dirty="0"/>
          </a:p>
        </p:txBody>
      </p:sp>
      <p:pic>
        <p:nvPicPr>
          <p:cNvPr id="10248" name="Picture 8" descr="Related image"/>
          <p:cNvPicPr>
            <a:picLocks noChangeAspect="1" noChangeArrowheads="1"/>
          </p:cNvPicPr>
          <p:nvPr/>
        </p:nvPicPr>
        <p:blipFill rotWithShape="1">
          <a:blip r:embed="rId3">
            <a:extLst>
              <a:ext uri="{28A0092B-C50C-407E-A947-70E740481C1C}">
                <a14:useLocalDpi xmlns:a14="http://schemas.microsoft.com/office/drawing/2010/main" val="0"/>
              </a:ext>
            </a:extLst>
          </a:blip>
          <a:srcRect l="17008" t="22984" r="11064" b="25932"/>
          <a:stretch/>
        </p:blipFill>
        <p:spPr bwMode="auto">
          <a:xfrm>
            <a:off x="833090" y="1122238"/>
            <a:ext cx="7477821" cy="3983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02008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sr-Latn-RS" dirty="0"/>
              <a:t>Matematički model d</a:t>
            </a:r>
            <a:r>
              <a:rPr lang="en-US" dirty="0" err="1"/>
              <a:t>igitaln</a:t>
            </a:r>
            <a:r>
              <a:rPr lang="sr-Latn-RS" dirty="0"/>
              <a:t>e</a:t>
            </a:r>
            <a:r>
              <a:rPr lang="en-US" dirty="0"/>
              <a:t> </a:t>
            </a:r>
            <a:r>
              <a:rPr lang="en-US" dirty="0" err="1"/>
              <a:t>slike</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30629" y="1122240"/>
                <a:ext cx="8882742" cy="1927070"/>
              </a:xfrm>
            </p:spPr>
            <p:txBody>
              <a:bodyPr>
                <a:normAutofit fontScale="92500" lnSpcReduction="20000"/>
              </a:bodyPr>
              <a:lstStyle/>
              <a:p>
                <a:r>
                  <a:rPr lang="en-US" dirty="0"/>
                  <a:t>Slika je </a:t>
                </a:r>
                <a:r>
                  <a:rPr lang="en-US" dirty="0" err="1"/>
                  <a:t>vizualna</a:t>
                </a:r>
                <a:r>
                  <a:rPr lang="en-US" dirty="0"/>
                  <a:t> </a:t>
                </a:r>
                <a:r>
                  <a:rPr lang="en-US" dirty="0" err="1"/>
                  <a:t>reprezentacija</a:t>
                </a:r>
                <a:r>
                  <a:rPr lang="en-US" dirty="0"/>
                  <a:t> </a:t>
                </a:r>
                <a:r>
                  <a:rPr lang="en-US" dirty="0" err="1"/>
                  <a:t>funkcije</a:t>
                </a:r>
                <a:r>
                  <a:rPr lang="en-US" dirty="0"/>
                  <a:t> </a:t>
                </a:r>
                <a:r>
                  <a:rPr lang="en-US" dirty="0" err="1"/>
                  <a:t>dve</a:t>
                </a:r>
                <a:r>
                  <a:rPr lang="en-US" dirty="0"/>
                  <a:t> </a:t>
                </a:r>
                <a:r>
                  <a:rPr lang="en-US" dirty="0" err="1"/>
                  <a:t>prostorne</a:t>
                </a:r>
                <a:r>
                  <a:rPr lang="en-US" dirty="0"/>
                  <a:t> </a:t>
                </a:r>
                <a:r>
                  <a:rPr lang="en-US" dirty="0" err="1"/>
                  <a:t>promenljive</a:t>
                </a:r>
                <a:r>
                  <a:rPr lang="en-US" dirty="0"/>
                  <a:t> </a:t>
                </a:r>
                <a14:m>
                  <m:oMath xmlns:m="http://schemas.openxmlformats.org/officeDocument/2006/math">
                    <m:r>
                      <a:rPr lang="en-US" b="0" i="1" smtClean="0">
                        <a:latin typeface="Cambria Math"/>
                      </a:rPr>
                      <m:t>𝑓</m:t>
                    </m:r>
                    <m:d>
                      <m:dPr>
                        <m:ctrlPr>
                          <a:rPr lang="en-US" b="0" i="1" smtClean="0">
                            <a:latin typeface="Cambria Math" panose="02040503050406030204" pitchFamily="18" charset="0"/>
                          </a:rPr>
                        </m:ctrlPr>
                      </m:dPr>
                      <m:e>
                        <m:r>
                          <a:rPr lang="en-US" b="0" i="1" smtClean="0">
                            <a:latin typeface="Cambria Math"/>
                          </a:rPr>
                          <m:t>𝑥</m:t>
                        </m:r>
                        <m:r>
                          <a:rPr lang="en-US" b="0" i="1" smtClean="0">
                            <a:latin typeface="Cambria Math"/>
                          </a:rPr>
                          <m:t>,</m:t>
                        </m:r>
                        <m:r>
                          <a:rPr lang="en-US" b="0" i="1" smtClean="0">
                            <a:latin typeface="Cambria Math"/>
                          </a:rPr>
                          <m:t>𝑦</m:t>
                        </m:r>
                      </m:e>
                    </m:d>
                  </m:oMath>
                </a14:m>
                <a:endParaRPr lang="en-US" b="0" dirty="0"/>
              </a:p>
              <a:p>
                <a:r>
                  <a:rPr lang="en-US" dirty="0"/>
                  <a:t>U </a:t>
                </a:r>
                <a:r>
                  <a:rPr lang="en-US" dirty="0" err="1"/>
                  <a:t>prirodi</a:t>
                </a:r>
                <a:r>
                  <a:rPr lang="en-US" dirty="0"/>
                  <a:t> je </a:t>
                </a:r>
                <a:r>
                  <a:rPr lang="en-US" dirty="0" err="1"/>
                  <a:t>slika</a:t>
                </a:r>
                <a:r>
                  <a:rPr lang="en-US" dirty="0"/>
                  <a:t> </a:t>
                </a:r>
                <a:r>
                  <a:rPr lang="en-US" dirty="0" err="1"/>
                  <a:t>kontinualna</a:t>
                </a:r>
                <a:r>
                  <a:rPr lang="en-US" dirty="0"/>
                  <a:t> </a:t>
                </a:r>
                <a:r>
                  <a:rPr lang="en-US" dirty="0" err="1"/>
                  <a:t>funkcija</a:t>
                </a:r>
                <a:endParaRPr lang="sr-Latn-RS" dirty="0"/>
              </a:p>
              <a:p>
                <a:r>
                  <a:rPr lang="en-US" dirty="0" err="1"/>
                  <a:t>Digitalna</a:t>
                </a:r>
                <a:r>
                  <a:rPr lang="en-US" dirty="0"/>
                  <a:t> </a:t>
                </a:r>
                <a:r>
                  <a:rPr lang="en-US" dirty="0" err="1"/>
                  <a:t>slika</a:t>
                </a:r>
                <a:r>
                  <a:rPr lang="en-US" dirty="0"/>
                  <a:t> je </a:t>
                </a:r>
                <a:r>
                  <a:rPr lang="en-US" dirty="0" err="1"/>
                  <a:t>diskretizovana</a:t>
                </a:r>
                <a:r>
                  <a:rPr lang="en-US" dirty="0"/>
                  <a:t>: </a:t>
                </a:r>
                <a:r>
                  <a:rPr lang="en-US" dirty="0" err="1"/>
                  <a:t>funkcija</a:t>
                </a:r>
                <a:r>
                  <a:rPr lang="en-US" dirty="0"/>
                  <a:t> </a:t>
                </a:r>
                <a14:m>
                  <m:oMath xmlns:m="http://schemas.openxmlformats.org/officeDocument/2006/math">
                    <m:r>
                      <a:rPr lang="en-US" b="0" i="1" smtClean="0">
                        <a:latin typeface="Cambria Math"/>
                      </a:rPr>
                      <m:t>𝑓</m:t>
                    </m:r>
                  </m:oMath>
                </a14:m>
                <a:r>
                  <a:rPr lang="en-US" dirty="0"/>
                  <a:t> je definisana </a:t>
                </a:r>
                <a:r>
                  <a:rPr lang="en-US" dirty="0" err="1"/>
                  <a:t>samo</a:t>
                </a:r>
                <a:r>
                  <a:rPr lang="en-US" dirty="0"/>
                  <a:t> </a:t>
                </a:r>
                <a:r>
                  <a:rPr lang="en-US" dirty="0" err="1"/>
                  <a:t>za</a:t>
                </a:r>
                <a:r>
                  <a:rPr lang="en-US" dirty="0"/>
                  <a:t> </a:t>
                </a:r>
                <a:r>
                  <a:rPr lang="en-US" dirty="0" err="1"/>
                  <a:t>neke</a:t>
                </a:r>
                <a:r>
                  <a:rPr lang="en-US" dirty="0"/>
                  <a:t> </a:t>
                </a:r>
                <a14:m>
                  <m:oMath xmlns:m="http://schemas.openxmlformats.org/officeDocument/2006/math">
                    <m:r>
                      <a:rPr lang="en-US" b="0" i="1" smtClean="0">
                        <a:latin typeface="Cambria Math"/>
                      </a:rPr>
                      <m:t>𝑥</m:t>
                    </m:r>
                  </m:oMath>
                </a14:m>
                <a:r>
                  <a:rPr lang="en-US" dirty="0"/>
                  <a:t> </a:t>
                </a:r>
                <a:r>
                  <a:rPr lang="en-US" dirty="0" err="1"/>
                  <a:t>i</a:t>
                </a:r>
                <a:r>
                  <a:rPr lang="en-US" dirty="0"/>
                  <a:t> </a:t>
                </a:r>
                <a14:m>
                  <m:oMath xmlns:m="http://schemas.openxmlformats.org/officeDocument/2006/math">
                    <m:r>
                      <a:rPr lang="en-US" b="0" i="1" smtClean="0">
                        <a:latin typeface="Cambria Math"/>
                      </a:rPr>
                      <m:t>𝑦</m:t>
                    </m:r>
                  </m:oMath>
                </a14:m>
                <a:endParaRPr lang="en-US" b="0" dirty="0"/>
              </a:p>
              <a:p>
                <a:pPr lvl="1"/>
                <a:endParaRPr lang="en-US" b="0" dirty="0"/>
              </a:p>
              <a:p>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30629" y="1122240"/>
                <a:ext cx="8882742" cy="1927070"/>
              </a:xfrm>
              <a:blipFill rotWithShape="1">
                <a:blip r:embed="rId3"/>
                <a:stretch>
                  <a:fillRect l="-1029" t="-791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3169636" y="3994278"/>
                <a:ext cx="1586781" cy="1938992"/>
              </a:xfrm>
              <a:prstGeom prst="rect">
                <a:avLst/>
              </a:prstGeom>
              <a:noFill/>
            </p:spPr>
            <p:txBody>
              <a:bodyPr wrap="none" rtlCol="0">
                <a:spAutoFit/>
              </a:bodyPr>
              <a:lstStyle/>
              <a:p>
                <a:pPr algn="ctr"/>
                <a:r>
                  <a:rPr lang="en-US" sz="2000" dirty="0" err="1">
                    <a:solidFill>
                      <a:srgbClr val="C00000"/>
                    </a:solidFill>
                    <a:latin typeface="Calibri (Body)"/>
                  </a:rPr>
                  <a:t>Funkcija</a:t>
                </a:r>
                <a:endParaRPr lang="en-US" sz="2000" dirty="0">
                  <a:solidFill>
                    <a:srgbClr val="C00000"/>
                  </a:solidFill>
                  <a:latin typeface="Calibri (Body)"/>
                </a:endParaRPr>
              </a:p>
              <a:p>
                <a:pPr/>
                <a14:m>
                  <m:oMathPara xmlns:m="http://schemas.openxmlformats.org/officeDocument/2006/math">
                    <m:oMathParaPr>
                      <m:jc m:val="centerGroup"/>
                    </m:oMathParaPr>
                    <m:oMath xmlns:m="http://schemas.openxmlformats.org/officeDocument/2006/math">
                      <m:r>
                        <a:rPr lang="en-US" sz="2000" i="1" smtClean="0">
                          <a:latin typeface="Cambria Math"/>
                        </a:rPr>
                        <m:t>𝑓</m:t>
                      </m:r>
                      <m:d>
                        <m:dPr>
                          <m:ctrlPr>
                            <a:rPr lang="en-US" sz="2000" i="1">
                              <a:latin typeface="Cambria Math" panose="02040503050406030204" pitchFamily="18" charset="0"/>
                            </a:rPr>
                          </m:ctrlPr>
                        </m:dPr>
                        <m:e>
                          <m:r>
                            <a:rPr lang="en-US" sz="2000" i="1">
                              <a:latin typeface="Cambria Math"/>
                            </a:rPr>
                            <m:t>𝑥</m:t>
                          </m:r>
                          <m:r>
                            <a:rPr lang="en-US" sz="2000" i="1">
                              <a:latin typeface="Cambria Math"/>
                            </a:rPr>
                            <m:t>,</m:t>
                          </m:r>
                          <m:r>
                            <a:rPr lang="en-US" sz="2000" i="1">
                              <a:latin typeface="Cambria Math"/>
                            </a:rPr>
                            <m:t>𝑦</m:t>
                          </m:r>
                        </m:e>
                      </m:d>
                    </m:oMath>
                  </m:oMathPara>
                </a14:m>
                <a:endParaRPr lang="en-US" sz="2000" dirty="0">
                  <a:latin typeface="CMU Serif" pitchFamily="2" charset="0"/>
                  <a:ea typeface="CMU Serif" pitchFamily="2" charset="0"/>
                  <a:cs typeface="CMU Serif" pitchFamily="2" charset="0"/>
                </a:endParaRPr>
              </a:p>
              <a:p>
                <a:endParaRPr lang="sr-Latn-RS" sz="2000" dirty="0">
                  <a:latin typeface="CMU Serif" pitchFamily="2" charset="0"/>
                  <a:ea typeface="CMU Serif" pitchFamily="2" charset="0"/>
                  <a:cs typeface="CMU Serif" pitchFamily="2" charset="0"/>
                </a:endParaRPr>
              </a:p>
              <a:p>
                <a:pPr/>
                <a14:m>
                  <m:oMathPara xmlns:m="http://schemas.openxmlformats.org/officeDocument/2006/math">
                    <m:oMathParaPr>
                      <m:jc m:val="centerGroup"/>
                    </m:oMathParaPr>
                    <m:oMath xmlns:m="http://schemas.openxmlformats.org/officeDocument/2006/math">
                      <m:r>
                        <a:rPr lang="sr-Latn-RS" sz="2000" b="0" i="1" smtClean="0">
                          <a:latin typeface="Cambria Math"/>
                          <a:ea typeface="CMU Serif" pitchFamily="2" charset="0"/>
                          <a:cs typeface="CMU Serif" pitchFamily="2" charset="0"/>
                        </a:rPr>
                        <m:t>𝑓</m:t>
                      </m:r>
                      <m:d>
                        <m:dPr>
                          <m:ctrlPr>
                            <a:rPr lang="sr-Latn-RS" sz="2000" b="0" i="1" smtClean="0">
                              <a:latin typeface="Cambria Math" panose="02040503050406030204" pitchFamily="18" charset="0"/>
                              <a:ea typeface="CMU Serif" pitchFamily="2" charset="0"/>
                              <a:cs typeface="CMU Serif" pitchFamily="2" charset="0"/>
                            </a:rPr>
                          </m:ctrlPr>
                        </m:dPr>
                        <m:e>
                          <m:r>
                            <a:rPr lang="sr-Latn-RS" sz="2000" b="0" i="1" smtClean="0">
                              <a:latin typeface="Cambria Math"/>
                              <a:ea typeface="CMU Serif" pitchFamily="2" charset="0"/>
                              <a:cs typeface="CMU Serif" pitchFamily="2" charset="0"/>
                            </a:rPr>
                            <m:t>0,0</m:t>
                          </m:r>
                        </m:e>
                      </m:d>
                      <m:r>
                        <a:rPr lang="en-US" sz="2000" b="0" i="1" smtClean="0">
                          <a:latin typeface="Cambria Math"/>
                          <a:ea typeface="CMU Serif" pitchFamily="2" charset="0"/>
                          <a:cs typeface="CMU Serif" pitchFamily="2" charset="0"/>
                        </a:rPr>
                        <m:t>=0</m:t>
                      </m:r>
                    </m:oMath>
                  </m:oMathPara>
                </a14:m>
                <a:endParaRPr lang="en-US" sz="2000" dirty="0">
                  <a:latin typeface="CMU Serif" pitchFamily="2" charset="0"/>
                  <a:ea typeface="CMU Serif" pitchFamily="2" charset="0"/>
                  <a:cs typeface="CMU Serif" pitchFamily="2" charset="0"/>
                </a:endParaRPr>
              </a:p>
              <a:p>
                <a:pPr/>
                <a14:m>
                  <m:oMathPara xmlns:m="http://schemas.openxmlformats.org/officeDocument/2006/math">
                    <m:oMathParaPr>
                      <m:jc m:val="centerGroup"/>
                    </m:oMathParaPr>
                    <m:oMath xmlns:m="http://schemas.openxmlformats.org/officeDocument/2006/math">
                      <m:r>
                        <a:rPr lang="en-US" sz="2000" b="0" i="1" smtClean="0">
                          <a:latin typeface="Cambria Math"/>
                          <a:ea typeface="CMU Serif" pitchFamily="2" charset="0"/>
                          <a:cs typeface="CMU Serif" pitchFamily="2" charset="0"/>
                        </a:rPr>
                        <m:t>𝑓</m:t>
                      </m:r>
                      <m:d>
                        <m:dPr>
                          <m:ctrlPr>
                            <a:rPr lang="en-US" sz="2000" b="0" i="1" smtClean="0">
                              <a:latin typeface="Cambria Math" panose="02040503050406030204" pitchFamily="18" charset="0"/>
                              <a:ea typeface="CMU Serif" pitchFamily="2" charset="0"/>
                              <a:cs typeface="CMU Serif" pitchFamily="2" charset="0"/>
                            </a:rPr>
                          </m:ctrlPr>
                        </m:dPr>
                        <m:e>
                          <m:r>
                            <a:rPr lang="en-US" sz="2000" b="0" i="1" smtClean="0">
                              <a:latin typeface="Cambria Math"/>
                              <a:ea typeface="CMU Serif" pitchFamily="2" charset="0"/>
                              <a:cs typeface="CMU Serif" pitchFamily="2" charset="0"/>
                            </a:rPr>
                            <m:t>7,3</m:t>
                          </m:r>
                        </m:e>
                      </m:d>
                      <m:r>
                        <a:rPr lang="en-US" sz="2000" b="0" i="1" smtClean="0">
                          <a:latin typeface="Cambria Math"/>
                          <a:ea typeface="CMU Serif" pitchFamily="2" charset="0"/>
                          <a:cs typeface="CMU Serif" pitchFamily="2" charset="0"/>
                        </a:rPr>
                        <m:t>=1</m:t>
                      </m:r>
                    </m:oMath>
                  </m:oMathPara>
                </a14:m>
                <a:endParaRPr lang="en-US" sz="2000" dirty="0">
                  <a:latin typeface="CMU Serif" pitchFamily="2" charset="0"/>
                  <a:ea typeface="CMU Serif" pitchFamily="2" charset="0"/>
                  <a:cs typeface="CMU Serif" pitchFamily="2" charset="0"/>
                </a:endParaRPr>
              </a:p>
              <a:p>
                <a:pPr/>
                <a14:m>
                  <m:oMathPara xmlns:m="http://schemas.openxmlformats.org/officeDocument/2006/math">
                    <m:oMathParaPr>
                      <m:jc m:val="centerGroup"/>
                    </m:oMathParaPr>
                    <m:oMath xmlns:m="http://schemas.openxmlformats.org/officeDocument/2006/math">
                      <m:r>
                        <a:rPr lang="en-US" sz="2000" b="0" i="1" smtClean="0">
                          <a:latin typeface="Cambria Math"/>
                          <a:ea typeface="CMU Serif" pitchFamily="2" charset="0"/>
                          <a:cs typeface="CMU Serif" pitchFamily="2" charset="0"/>
                        </a:rPr>
                        <m:t>𝑓</m:t>
                      </m:r>
                      <m:d>
                        <m:dPr>
                          <m:ctrlPr>
                            <a:rPr lang="en-US" sz="2000" b="0" i="1" smtClean="0">
                              <a:latin typeface="Cambria Math" panose="02040503050406030204" pitchFamily="18" charset="0"/>
                              <a:ea typeface="CMU Serif" pitchFamily="2" charset="0"/>
                              <a:cs typeface="CMU Serif" pitchFamily="2" charset="0"/>
                            </a:rPr>
                          </m:ctrlPr>
                        </m:dPr>
                        <m:e>
                          <m:r>
                            <a:rPr lang="en-US" sz="2000" b="0" i="1" smtClean="0">
                              <a:latin typeface="Cambria Math"/>
                              <a:ea typeface="CMU Serif" pitchFamily="2" charset="0"/>
                              <a:cs typeface="CMU Serif" pitchFamily="2" charset="0"/>
                            </a:rPr>
                            <m:t>7,13</m:t>
                          </m:r>
                        </m:e>
                      </m:d>
                      <m:r>
                        <a:rPr lang="en-US" sz="2000" b="0" i="1" smtClean="0">
                          <a:latin typeface="Cambria Math"/>
                          <a:ea typeface="CMU Serif" pitchFamily="2" charset="0"/>
                          <a:cs typeface="CMU Serif" pitchFamily="2" charset="0"/>
                        </a:rPr>
                        <m:t>=2</m:t>
                      </m:r>
                    </m:oMath>
                  </m:oMathPara>
                </a14:m>
                <a:endParaRPr lang="sr-Latn-RS" sz="2000" dirty="0">
                  <a:latin typeface="CMU Serif" pitchFamily="2" charset="0"/>
                  <a:ea typeface="CMU Serif" pitchFamily="2" charset="0"/>
                  <a:cs typeface="CMU Serif" pitchFamily="2" charset="0"/>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3169636" y="3994278"/>
                <a:ext cx="1586781" cy="1938992"/>
              </a:xfrm>
              <a:prstGeom prst="rect">
                <a:avLst/>
              </a:prstGeom>
              <a:blipFill rotWithShape="1">
                <a:blip r:embed="rId4"/>
                <a:stretch>
                  <a:fillRect t="-1258" b="-2830"/>
                </a:stretch>
              </a:blipFill>
            </p:spPr>
            <p:txBody>
              <a:bodyPr/>
              <a:lstStyle/>
              <a:p>
                <a:r>
                  <a:rPr lang="en-US">
                    <a:noFill/>
                  </a:rPr>
                  <a:t> </a:t>
                </a:r>
              </a:p>
            </p:txBody>
          </p:sp>
        </mc:Fallback>
      </mc:AlternateContent>
      <p:grpSp>
        <p:nvGrpSpPr>
          <p:cNvPr id="17" name="Group 16"/>
          <p:cNvGrpSpPr/>
          <p:nvPr/>
        </p:nvGrpSpPr>
        <p:grpSpPr>
          <a:xfrm>
            <a:off x="130629" y="3257312"/>
            <a:ext cx="3429000" cy="3268562"/>
            <a:chOff x="445845" y="3216950"/>
            <a:chExt cx="3429000" cy="3268562"/>
          </a:xfrm>
        </p:grpSpPr>
        <p:pic>
          <p:nvPicPr>
            <p:cNvPr id="6" name="Picture 2"/>
            <p:cNvPicPr>
              <a:picLocks noChangeAspect="1" noChangeArrowheads="1"/>
            </p:cNvPicPr>
            <p:nvPr/>
          </p:nvPicPr>
          <p:blipFill>
            <a:blip r:embed="rId5" cstate="print"/>
            <a:srcRect/>
            <a:stretch>
              <a:fillRect/>
            </a:stretch>
          </p:blipFill>
          <p:spPr bwMode="auto">
            <a:xfrm>
              <a:off x="750645" y="3589912"/>
              <a:ext cx="2743200" cy="2743200"/>
            </a:xfrm>
            <a:prstGeom prst="rect">
              <a:avLst/>
            </a:prstGeom>
            <a:noFill/>
            <a:ln w="9525">
              <a:noFill/>
              <a:miter lim="800000"/>
              <a:headEnd/>
              <a:tailEnd/>
            </a:ln>
          </p:spPr>
        </p:pic>
        <p:cxnSp>
          <p:nvCxnSpPr>
            <p:cNvPr id="7" name="Straight Arrow Connector 6"/>
            <p:cNvCxnSpPr/>
            <p:nvPr/>
          </p:nvCxnSpPr>
          <p:spPr>
            <a:xfrm>
              <a:off x="674445" y="3589912"/>
              <a:ext cx="3200400" cy="0"/>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750645" y="3361312"/>
              <a:ext cx="0" cy="3124200"/>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3417645" y="3296780"/>
              <a:ext cx="290464" cy="369332"/>
            </a:xfrm>
            <a:prstGeom prst="rect">
              <a:avLst/>
            </a:prstGeom>
            <a:noFill/>
          </p:spPr>
          <p:txBody>
            <a:bodyPr wrap="none" rtlCol="0">
              <a:spAutoFit/>
            </a:bodyPr>
            <a:lstStyle/>
            <a:p>
              <a:r>
                <a:rPr lang="sr-Latn-RS" dirty="0">
                  <a:solidFill>
                    <a:srgbClr val="C00000"/>
                  </a:solidFill>
                  <a:latin typeface="CMU Serif" pitchFamily="2" charset="0"/>
                  <a:ea typeface="CMU Serif" pitchFamily="2" charset="0"/>
                  <a:cs typeface="CMU Serif" pitchFamily="2" charset="0"/>
                </a:rPr>
                <a:t>x</a:t>
              </a:r>
            </a:p>
          </p:txBody>
        </p:sp>
        <p:sp>
          <p:nvSpPr>
            <p:cNvPr id="10" name="TextBox 9"/>
            <p:cNvSpPr txBox="1"/>
            <p:nvPr/>
          </p:nvSpPr>
          <p:spPr>
            <a:xfrm>
              <a:off x="445845" y="6104512"/>
              <a:ext cx="304892" cy="369332"/>
            </a:xfrm>
            <a:prstGeom prst="rect">
              <a:avLst/>
            </a:prstGeom>
            <a:noFill/>
          </p:spPr>
          <p:txBody>
            <a:bodyPr wrap="none" rtlCol="0">
              <a:spAutoFit/>
            </a:bodyPr>
            <a:lstStyle/>
            <a:p>
              <a:r>
                <a:rPr lang="sr-Latn-RS" dirty="0">
                  <a:solidFill>
                    <a:srgbClr val="C00000"/>
                  </a:solidFill>
                  <a:latin typeface="CMU Serif" pitchFamily="2" charset="0"/>
                  <a:ea typeface="CMU Serif" pitchFamily="2" charset="0"/>
                  <a:cs typeface="CMU Serif" pitchFamily="2" charset="0"/>
                </a:rPr>
                <a:t>y</a:t>
              </a:r>
            </a:p>
          </p:txBody>
        </p:sp>
        <p:sp>
          <p:nvSpPr>
            <p:cNvPr id="16" name="TextBox 15"/>
            <p:cNvSpPr txBox="1"/>
            <p:nvPr/>
          </p:nvSpPr>
          <p:spPr>
            <a:xfrm>
              <a:off x="1258641" y="3216950"/>
              <a:ext cx="1728358" cy="369332"/>
            </a:xfrm>
            <a:prstGeom prst="rect">
              <a:avLst/>
            </a:prstGeom>
            <a:noFill/>
          </p:spPr>
          <p:txBody>
            <a:bodyPr wrap="none" rtlCol="0">
              <a:spAutoFit/>
            </a:bodyPr>
            <a:lstStyle/>
            <a:p>
              <a:r>
                <a:rPr lang="sr-Latn-RS" dirty="0">
                  <a:solidFill>
                    <a:srgbClr val="FF0000"/>
                  </a:solidFill>
                  <a:latin typeface="CMU Serif" pitchFamily="2" charset="0"/>
                  <a:ea typeface="CMU Serif" pitchFamily="2" charset="0"/>
                  <a:cs typeface="CMU Serif" pitchFamily="2" charset="0"/>
                </a:rPr>
                <a:t>Scena u prirodi</a:t>
              </a:r>
            </a:p>
          </p:txBody>
        </p:sp>
      </p:grpSp>
      <p:graphicFrame>
        <p:nvGraphicFramePr>
          <p:cNvPr id="18" name="Table 17"/>
          <p:cNvGraphicFramePr>
            <a:graphicFrameLocks noGrp="1"/>
          </p:cNvGraphicFramePr>
          <p:nvPr>
            <p:extLst>
              <p:ext uri="{D42A27DB-BD31-4B8C-83A1-F6EECF244321}">
                <p14:modId xmlns:p14="http://schemas.microsoft.com/office/powerpoint/2010/main" val="1522244971"/>
              </p:ext>
            </p:extLst>
          </p:nvPr>
        </p:nvGraphicFramePr>
        <p:xfrm>
          <a:off x="4876800" y="3124199"/>
          <a:ext cx="3962394" cy="3657601"/>
        </p:xfrm>
        <a:graphic>
          <a:graphicData uri="http://schemas.openxmlformats.org/drawingml/2006/table">
            <a:tbl>
              <a:tblPr/>
              <a:tblGrid>
                <a:gridCol w="233082">
                  <a:extLst>
                    <a:ext uri="{9D8B030D-6E8A-4147-A177-3AD203B41FA5}">
                      <a16:colId xmlns:a16="http://schemas.microsoft.com/office/drawing/2014/main" val="20000"/>
                    </a:ext>
                  </a:extLst>
                </a:gridCol>
                <a:gridCol w="233082">
                  <a:extLst>
                    <a:ext uri="{9D8B030D-6E8A-4147-A177-3AD203B41FA5}">
                      <a16:colId xmlns:a16="http://schemas.microsoft.com/office/drawing/2014/main" val="20001"/>
                    </a:ext>
                  </a:extLst>
                </a:gridCol>
                <a:gridCol w="233082">
                  <a:extLst>
                    <a:ext uri="{9D8B030D-6E8A-4147-A177-3AD203B41FA5}">
                      <a16:colId xmlns:a16="http://schemas.microsoft.com/office/drawing/2014/main" val="20002"/>
                    </a:ext>
                  </a:extLst>
                </a:gridCol>
                <a:gridCol w="233082">
                  <a:extLst>
                    <a:ext uri="{9D8B030D-6E8A-4147-A177-3AD203B41FA5}">
                      <a16:colId xmlns:a16="http://schemas.microsoft.com/office/drawing/2014/main" val="20003"/>
                    </a:ext>
                  </a:extLst>
                </a:gridCol>
                <a:gridCol w="233082">
                  <a:extLst>
                    <a:ext uri="{9D8B030D-6E8A-4147-A177-3AD203B41FA5}">
                      <a16:colId xmlns:a16="http://schemas.microsoft.com/office/drawing/2014/main" val="20004"/>
                    </a:ext>
                  </a:extLst>
                </a:gridCol>
                <a:gridCol w="233082">
                  <a:extLst>
                    <a:ext uri="{9D8B030D-6E8A-4147-A177-3AD203B41FA5}">
                      <a16:colId xmlns:a16="http://schemas.microsoft.com/office/drawing/2014/main" val="20005"/>
                    </a:ext>
                  </a:extLst>
                </a:gridCol>
                <a:gridCol w="233082">
                  <a:extLst>
                    <a:ext uri="{9D8B030D-6E8A-4147-A177-3AD203B41FA5}">
                      <a16:colId xmlns:a16="http://schemas.microsoft.com/office/drawing/2014/main" val="20006"/>
                    </a:ext>
                  </a:extLst>
                </a:gridCol>
                <a:gridCol w="233082">
                  <a:extLst>
                    <a:ext uri="{9D8B030D-6E8A-4147-A177-3AD203B41FA5}">
                      <a16:colId xmlns:a16="http://schemas.microsoft.com/office/drawing/2014/main" val="20007"/>
                    </a:ext>
                  </a:extLst>
                </a:gridCol>
                <a:gridCol w="233082">
                  <a:extLst>
                    <a:ext uri="{9D8B030D-6E8A-4147-A177-3AD203B41FA5}">
                      <a16:colId xmlns:a16="http://schemas.microsoft.com/office/drawing/2014/main" val="20008"/>
                    </a:ext>
                  </a:extLst>
                </a:gridCol>
                <a:gridCol w="233082">
                  <a:extLst>
                    <a:ext uri="{9D8B030D-6E8A-4147-A177-3AD203B41FA5}">
                      <a16:colId xmlns:a16="http://schemas.microsoft.com/office/drawing/2014/main" val="20009"/>
                    </a:ext>
                  </a:extLst>
                </a:gridCol>
                <a:gridCol w="233082">
                  <a:extLst>
                    <a:ext uri="{9D8B030D-6E8A-4147-A177-3AD203B41FA5}">
                      <a16:colId xmlns:a16="http://schemas.microsoft.com/office/drawing/2014/main" val="20010"/>
                    </a:ext>
                  </a:extLst>
                </a:gridCol>
                <a:gridCol w="233082">
                  <a:extLst>
                    <a:ext uri="{9D8B030D-6E8A-4147-A177-3AD203B41FA5}">
                      <a16:colId xmlns:a16="http://schemas.microsoft.com/office/drawing/2014/main" val="20011"/>
                    </a:ext>
                  </a:extLst>
                </a:gridCol>
                <a:gridCol w="233082">
                  <a:extLst>
                    <a:ext uri="{9D8B030D-6E8A-4147-A177-3AD203B41FA5}">
                      <a16:colId xmlns:a16="http://schemas.microsoft.com/office/drawing/2014/main" val="20012"/>
                    </a:ext>
                  </a:extLst>
                </a:gridCol>
                <a:gridCol w="233082">
                  <a:extLst>
                    <a:ext uri="{9D8B030D-6E8A-4147-A177-3AD203B41FA5}">
                      <a16:colId xmlns:a16="http://schemas.microsoft.com/office/drawing/2014/main" val="20013"/>
                    </a:ext>
                  </a:extLst>
                </a:gridCol>
                <a:gridCol w="233082">
                  <a:extLst>
                    <a:ext uri="{9D8B030D-6E8A-4147-A177-3AD203B41FA5}">
                      <a16:colId xmlns:a16="http://schemas.microsoft.com/office/drawing/2014/main" val="20014"/>
                    </a:ext>
                  </a:extLst>
                </a:gridCol>
                <a:gridCol w="233082">
                  <a:extLst>
                    <a:ext uri="{9D8B030D-6E8A-4147-A177-3AD203B41FA5}">
                      <a16:colId xmlns:a16="http://schemas.microsoft.com/office/drawing/2014/main" val="20015"/>
                    </a:ext>
                  </a:extLst>
                </a:gridCol>
                <a:gridCol w="233082">
                  <a:extLst>
                    <a:ext uri="{9D8B030D-6E8A-4147-A177-3AD203B41FA5}">
                      <a16:colId xmlns:a16="http://schemas.microsoft.com/office/drawing/2014/main" val="20016"/>
                    </a:ext>
                  </a:extLst>
                </a:gridCol>
              </a:tblGrid>
              <a:tr h="215153">
                <a:tc>
                  <a:txBody>
                    <a:bodyPr/>
                    <a:lstStyle/>
                    <a:p>
                      <a:pPr algn="ctr" fontAlgn="b"/>
                      <a:r>
                        <a:rPr lang="en-US" sz="1100" b="0" i="0" u="none" strike="noStrike" dirty="0">
                          <a:solidFill>
                            <a:srgbClr val="000000"/>
                          </a:solidFill>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extLst>
                  <a:ext uri="{0D108BD9-81ED-4DB2-BD59-A6C34878D82A}">
                    <a16:rowId xmlns:a16="http://schemas.microsoft.com/office/drawing/2014/main" val="10000"/>
                  </a:ext>
                </a:extLst>
              </a:tr>
              <a:tr h="215153">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15153">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5153">
                <a:tc>
                  <a:txBody>
                    <a:bodyPr/>
                    <a:lstStyle/>
                    <a:p>
                      <a:pPr algn="ctr" fontAlgn="b"/>
                      <a:r>
                        <a:rPr lang="en-US" sz="1100" b="0" i="0" u="none" strike="noStrike">
                          <a:solidFill>
                            <a:srgbClr val="000000"/>
                          </a:solidFill>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15153">
                <a:tc>
                  <a:txBody>
                    <a:bodyPr/>
                    <a:lstStyle/>
                    <a:p>
                      <a:pPr algn="ctr" fontAlgn="b"/>
                      <a:r>
                        <a:rPr lang="en-US" sz="1100" b="0" i="0" u="none" strike="noStrike">
                          <a:solidFill>
                            <a:srgbClr val="000000"/>
                          </a:solidFill>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15153">
                <a:tc>
                  <a:txBody>
                    <a:bodyPr/>
                    <a:lstStyle/>
                    <a:p>
                      <a:pPr algn="ctr" fontAlgn="b"/>
                      <a:r>
                        <a:rPr lang="en-US" sz="1100" b="0" i="0" u="none" strike="noStrike">
                          <a:solidFill>
                            <a:srgbClr val="000000"/>
                          </a:solidFill>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15153">
                <a:tc>
                  <a:txBody>
                    <a:bodyPr/>
                    <a:lstStyle/>
                    <a:p>
                      <a:pPr algn="ctr" fontAlgn="b"/>
                      <a:r>
                        <a:rPr lang="en-US" sz="1100" b="0" i="0" u="none" strike="noStrike">
                          <a:solidFill>
                            <a:srgbClr val="000000"/>
                          </a:solidFill>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15153">
                <a:tc>
                  <a:txBody>
                    <a:bodyPr/>
                    <a:lstStyle/>
                    <a:p>
                      <a:pPr algn="ctr" fontAlgn="b"/>
                      <a:r>
                        <a:rPr lang="en-US" sz="1100" b="0" i="0" u="none" strike="noStrike">
                          <a:solidFill>
                            <a:srgbClr val="000000"/>
                          </a:solidFill>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15153">
                <a:tc>
                  <a:txBody>
                    <a:bodyPr/>
                    <a:lstStyle/>
                    <a:p>
                      <a:pPr algn="ctr" fontAlgn="b"/>
                      <a:r>
                        <a:rPr lang="en-US" sz="1100" b="0" i="0" u="none" strike="noStrike">
                          <a:solidFill>
                            <a:srgbClr val="000000"/>
                          </a:solidFill>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15153">
                <a:tc>
                  <a:txBody>
                    <a:bodyPr/>
                    <a:lstStyle/>
                    <a:p>
                      <a:pPr algn="ctr" fontAlgn="b"/>
                      <a:r>
                        <a:rPr lang="en-US" sz="1100" b="0" i="0" u="none" strike="noStrike">
                          <a:solidFill>
                            <a:srgbClr val="000000"/>
                          </a:solidFill>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15153">
                <a:tc>
                  <a:txBody>
                    <a:bodyPr/>
                    <a:lstStyle/>
                    <a:p>
                      <a:pPr algn="ctr" fontAlgn="b"/>
                      <a:r>
                        <a:rPr lang="en-US" sz="1100" b="0" i="0" u="none" strike="noStrike">
                          <a:solidFill>
                            <a:srgbClr val="000000"/>
                          </a:solidFill>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15153">
                <a:tc>
                  <a:txBody>
                    <a:bodyPr/>
                    <a:lstStyle/>
                    <a:p>
                      <a:pPr algn="ctr" fontAlgn="b"/>
                      <a:r>
                        <a:rPr lang="en-US" sz="1100" b="0" i="0" u="none" strike="noStrike">
                          <a:solidFill>
                            <a:srgbClr val="000000"/>
                          </a:solidFill>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15153">
                <a:tc>
                  <a:txBody>
                    <a:bodyPr/>
                    <a:lstStyle/>
                    <a:p>
                      <a:pPr algn="ctr" fontAlgn="b"/>
                      <a:r>
                        <a:rPr lang="en-US" sz="1100" b="0" i="0" u="none" strike="noStrike">
                          <a:solidFill>
                            <a:srgbClr val="000000"/>
                          </a:solidFill>
                          <a:latin typeface="Calibri"/>
                        </a:rPr>
                        <a:t>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215153">
                <a:tc>
                  <a:txBody>
                    <a:bodyPr/>
                    <a:lstStyle/>
                    <a:p>
                      <a:pPr algn="ctr" fontAlgn="b"/>
                      <a:r>
                        <a:rPr lang="en-US" sz="1100" b="0" i="0" u="none" strike="noStrike">
                          <a:solidFill>
                            <a:srgbClr val="000000"/>
                          </a:solidFill>
                          <a:latin typeface="Calibri"/>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A5A5A"/>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215153">
                <a:tc>
                  <a:txBody>
                    <a:bodyPr/>
                    <a:lstStyle/>
                    <a:p>
                      <a:pPr algn="ctr" fontAlgn="b"/>
                      <a:r>
                        <a:rPr lang="en-US" sz="1100" b="0" i="0" u="none" strike="noStrike">
                          <a:solidFill>
                            <a:srgbClr val="000000"/>
                          </a:solidFill>
                          <a:latin typeface="Calibri"/>
                        </a:rPr>
                        <a:t>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A5A5A"/>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215153">
                <a:tc>
                  <a:txBody>
                    <a:bodyPr/>
                    <a:lstStyle/>
                    <a:p>
                      <a:pPr algn="ctr" fontAlgn="b"/>
                      <a:r>
                        <a:rPr lang="en-US" sz="1100" b="0" i="0" u="none" strike="noStrike">
                          <a:solidFill>
                            <a:srgbClr val="000000"/>
                          </a:solidFill>
                          <a:latin typeface="Calibri"/>
                        </a:rPr>
                        <a:t>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215153">
                <a:tc>
                  <a:txBody>
                    <a:bodyPr/>
                    <a:lstStyle/>
                    <a:p>
                      <a:pPr algn="ctr" fontAlgn="b"/>
                      <a:r>
                        <a:rPr lang="en-US" sz="1100" b="0" i="0" u="none" strike="noStrike">
                          <a:solidFill>
                            <a:srgbClr val="000000"/>
                          </a:solidFill>
                          <a:latin typeface="Calibri"/>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1DD"/>
                    </a:solidFill>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bl>
          </a:graphicData>
        </a:graphic>
      </p:graphicFrame>
      <p:sp>
        <p:nvSpPr>
          <p:cNvPr id="19" name="TextBox 18"/>
          <p:cNvSpPr txBox="1"/>
          <p:nvPr/>
        </p:nvSpPr>
        <p:spPr>
          <a:xfrm>
            <a:off x="5783023" y="2754868"/>
            <a:ext cx="2149948" cy="369332"/>
          </a:xfrm>
          <a:prstGeom prst="rect">
            <a:avLst/>
          </a:prstGeom>
          <a:noFill/>
        </p:spPr>
        <p:txBody>
          <a:bodyPr wrap="none" rtlCol="0">
            <a:spAutoFit/>
          </a:bodyPr>
          <a:lstStyle/>
          <a:p>
            <a:r>
              <a:rPr lang="sr-Latn-RS" dirty="0">
                <a:solidFill>
                  <a:srgbClr val="FF0000"/>
                </a:solidFill>
                <a:latin typeface="CMU Serif" pitchFamily="2" charset="0"/>
                <a:ea typeface="CMU Serif" pitchFamily="2" charset="0"/>
                <a:cs typeface="CMU Serif" pitchFamily="2" charset="0"/>
              </a:rPr>
              <a:t>Matrica u memoriji</a:t>
            </a:r>
          </a:p>
        </p:txBody>
      </p:sp>
    </p:spTree>
    <p:extLst>
      <p:ext uri="{BB962C8B-B14F-4D97-AF65-F5344CB8AC3E}">
        <p14:creationId xmlns:p14="http://schemas.microsoft.com/office/powerpoint/2010/main" val="3379733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9"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cstate="print"/>
          <a:srcRect l="8750" t="8603" r="5833" b="4232"/>
          <a:stretch>
            <a:fillRect/>
          </a:stretch>
        </p:blipFill>
        <p:spPr bwMode="auto">
          <a:xfrm>
            <a:off x="2819400" y="1181100"/>
            <a:ext cx="6248400" cy="3596640"/>
          </a:xfrm>
          <a:prstGeom prst="rect">
            <a:avLst/>
          </a:prstGeom>
          <a:noFill/>
          <a:ln w="9525">
            <a:noFill/>
            <a:miter lim="800000"/>
            <a:headEnd/>
            <a:tailEnd/>
          </a:ln>
          <a:effectLst/>
        </p:spPr>
      </p:pic>
      <p:sp>
        <p:nvSpPr>
          <p:cNvPr id="2" name="Title 1"/>
          <p:cNvSpPr>
            <a:spLocks noGrp="1"/>
          </p:cNvSpPr>
          <p:nvPr>
            <p:ph type="title"/>
          </p:nvPr>
        </p:nvSpPr>
        <p:spPr/>
        <p:txBody>
          <a:bodyPr>
            <a:normAutofit/>
          </a:bodyPr>
          <a:lstStyle/>
          <a:p>
            <a:r>
              <a:rPr lang="sr-Latn-RS" dirty="0"/>
              <a:t>Matematički model digitalne slike</a:t>
            </a:r>
            <a:endParaRPr lang="en-US" dirty="0"/>
          </a:p>
        </p:txBody>
      </p:sp>
      <p:pic>
        <p:nvPicPr>
          <p:cNvPr id="1029" name="Picture 5" descr="http://i.ebayimg.com/t/Club-Card-Suit-Symbol-Vinyl-Decal-Sticker-Car-Window-Wall-Printed-/00/s/MTEwNlgxMDI0/z/jyUAAOxycT9R50ls/$T2eC16V!yME9s5qGsiBR50lrf!Mg~~60_35.JPG"/>
          <p:cNvPicPr>
            <a:picLocks noChangeAspect="1" noChangeArrowheads="1"/>
          </p:cNvPicPr>
          <p:nvPr/>
        </p:nvPicPr>
        <p:blipFill>
          <a:blip r:embed="rId4" cstate="print"/>
          <a:srcRect/>
          <a:stretch>
            <a:fillRect/>
          </a:stretch>
        </p:blipFill>
        <p:spPr bwMode="auto">
          <a:xfrm>
            <a:off x="171450" y="3733800"/>
            <a:ext cx="2647950" cy="2857500"/>
          </a:xfrm>
          <a:prstGeom prst="rect">
            <a:avLst/>
          </a:prstGeom>
          <a:noFill/>
        </p:spPr>
      </p:pic>
      <p:cxnSp>
        <p:nvCxnSpPr>
          <p:cNvPr id="10" name="Straight Arrow Connector 9"/>
          <p:cNvCxnSpPr>
            <a:endCxn id="1027" idx="2"/>
          </p:cNvCxnSpPr>
          <p:nvPr/>
        </p:nvCxnSpPr>
        <p:spPr>
          <a:xfrm flipV="1">
            <a:off x="2286000" y="4777740"/>
            <a:ext cx="3657600" cy="1394460"/>
          </a:xfrm>
          <a:prstGeom prst="straightConnector1">
            <a:avLst/>
          </a:prstGeom>
          <a:ln w="25400">
            <a:tailEnd type="arrow" w="lg" len="lg"/>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5301102" y="5182519"/>
            <a:ext cx="3730893" cy="646331"/>
          </a:xfrm>
          <a:prstGeom prst="rect">
            <a:avLst/>
          </a:prstGeom>
        </p:spPr>
        <p:txBody>
          <a:bodyPr wrap="none">
            <a:spAutoFit/>
          </a:bodyPr>
          <a:lstStyle/>
          <a:p>
            <a:r>
              <a:rPr lang="sr-Latn-RS" dirty="0"/>
              <a:t>(Ako koristimo 8-bitnu reprezentaciju)</a:t>
            </a:r>
          </a:p>
          <a:p>
            <a:r>
              <a:rPr lang="sr-Latn-RS" dirty="0"/>
              <a:t>o</a:t>
            </a:r>
            <a:r>
              <a:rPr lang="en-US" dirty="0"/>
              <a:t>bi</a:t>
            </a:r>
            <a:r>
              <a:rPr lang="sr-Latn-RS" dirty="0"/>
              <a:t>čno je crna boja 0, a bela 255</a:t>
            </a:r>
            <a:endParaRPr lang="en-US" dirty="0"/>
          </a:p>
        </p:txBody>
      </p:sp>
    </p:spTree>
    <p:extLst>
      <p:ext uri="{BB962C8B-B14F-4D97-AF65-F5344CB8AC3E}">
        <p14:creationId xmlns:p14="http://schemas.microsoft.com/office/powerpoint/2010/main" val="18180789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Digitalna</a:t>
            </a:r>
            <a:r>
              <a:rPr lang="en-US" dirty="0"/>
              <a:t> </a:t>
            </a:r>
            <a:r>
              <a:rPr lang="en-US" dirty="0" err="1"/>
              <a:t>reprezentacija</a:t>
            </a:r>
            <a:r>
              <a:rPr lang="en-US" dirty="0"/>
              <a:t> </a:t>
            </a:r>
            <a:r>
              <a:rPr lang="en-US" dirty="0" err="1"/>
              <a:t>slike</a:t>
            </a:r>
            <a:endParaRPr lang="en-US" dirty="0"/>
          </a:p>
        </p:txBody>
      </p:sp>
      <p:grpSp>
        <p:nvGrpSpPr>
          <p:cNvPr id="76" name="Group 75"/>
          <p:cNvGrpSpPr/>
          <p:nvPr/>
        </p:nvGrpSpPr>
        <p:grpSpPr>
          <a:xfrm>
            <a:off x="914400" y="1304985"/>
            <a:ext cx="7315200" cy="4915899"/>
            <a:chOff x="914400" y="1752600"/>
            <a:chExt cx="7315200" cy="4915899"/>
          </a:xfrm>
        </p:grpSpPr>
        <p:sp>
          <p:nvSpPr>
            <p:cNvPr id="4" name="Text Placeholder 3"/>
            <p:cNvSpPr txBox="1">
              <a:spLocks/>
            </p:cNvSpPr>
            <p:nvPr/>
          </p:nvSpPr>
          <p:spPr>
            <a:xfrm>
              <a:off x="6400800" y="6172200"/>
              <a:ext cx="1828800" cy="457200"/>
            </a:xfrm>
            <a:prstGeom prst="rect">
              <a:avLst/>
            </a:prstGeom>
          </p:spPr>
          <p:txBody>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sr-Latn-RS" sz="3200" b="0" i="0" u="none" strike="noStrike" kern="1200" cap="none" spc="0" normalizeH="0" baseline="0" noProof="0" dirty="0">
                  <a:ln>
                    <a:noFill/>
                  </a:ln>
                  <a:solidFill>
                    <a:schemeClr val="tx1"/>
                  </a:solidFill>
                  <a:effectLst/>
                  <a:uLnTx/>
                  <a:uFillTx/>
                  <a:latin typeface="CMU Serif" pitchFamily="2" charset="0"/>
                  <a:ea typeface="CMU Serif" pitchFamily="2" charset="0"/>
                  <a:cs typeface="CMU Serif" pitchFamily="2" charset="0"/>
                </a:rPr>
                <a:t>Raster</a:t>
              </a:r>
              <a:endParaRPr kumimoji="0" lang="en-US" sz="3200" b="0" i="0" u="none" strike="noStrike" kern="1200" cap="none" spc="0" normalizeH="0" baseline="0" noProof="0" dirty="0">
                <a:ln>
                  <a:noFill/>
                </a:ln>
                <a:solidFill>
                  <a:schemeClr val="tx1"/>
                </a:solidFill>
                <a:effectLst/>
                <a:uLnTx/>
                <a:uFillTx/>
                <a:latin typeface="CMU Serif" pitchFamily="2" charset="0"/>
                <a:ea typeface="CMU Serif" pitchFamily="2" charset="0"/>
                <a:cs typeface="CMU Serif" pitchFamily="2" charset="0"/>
              </a:endParaRPr>
            </a:p>
          </p:txBody>
        </p:sp>
        <p:pic>
          <p:nvPicPr>
            <p:cNvPr id="5" name="Picture 2"/>
            <p:cNvPicPr>
              <a:picLocks noChangeAspect="1" noChangeArrowheads="1"/>
            </p:cNvPicPr>
            <p:nvPr/>
          </p:nvPicPr>
          <p:blipFill>
            <a:blip r:embed="rId3" cstate="print"/>
            <a:srcRect/>
            <a:stretch>
              <a:fillRect/>
            </a:stretch>
          </p:blipFill>
          <p:spPr bwMode="auto">
            <a:xfrm>
              <a:off x="914400" y="1752600"/>
              <a:ext cx="4953000" cy="4915899"/>
            </a:xfrm>
            <a:prstGeom prst="rect">
              <a:avLst/>
            </a:prstGeom>
            <a:noFill/>
            <a:ln w="9525">
              <a:noFill/>
              <a:miter lim="800000"/>
              <a:headEnd/>
              <a:tailEnd/>
            </a:ln>
          </p:spPr>
        </p:pic>
        <p:sp>
          <p:nvSpPr>
            <p:cNvPr id="6" name="Oval 5"/>
            <p:cNvSpPr/>
            <p:nvPr/>
          </p:nvSpPr>
          <p:spPr>
            <a:xfrm>
              <a:off x="3101790" y="275216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101790" y="305696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2819400" y="335280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3124200" y="335280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3402105" y="334383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819400" y="365760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3124200" y="365760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3402105" y="364863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819400" y="394447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3124200" y="394447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402105" y="393550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2819400" y="424927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3124200" y="424927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3402105" y="424030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819400" y="453166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3124200" y="453166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402105" y="452269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2819400" y="484094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3124200" y="484094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3402105" y="483197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41810" y="512781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3146610" y="512781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3424515" y="511884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2514600" y="483646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3693460" y="483646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715870" y="512333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2514595" y="511437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2841815" y="542364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3146615" y="5423640"/>
              <a:ext cx="228600" cy="228600"/>
            </a:xfrm>
            <a:prstGeom prst="ellipse">
              <a:avLst/>
            </a:prstGeom>
            <a:solidFill>
              <a:srgbClr val="74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3424520" y="541467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3715875" y="541916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514600" y="541020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3989295" y="541020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2214280" y="541468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3124200" y="5715000"/>
              <a:ext cx="228600" cy="228600"/>
            </a:xfrm>
            <a:prstGeom prst="ellipse">
              <a:avLst/>
            </a:prstGeom>
            <a:solidFill>
              <a:srgbClr val="74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7091085" y="268493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7091085" y="298973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6808695" y="328556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7113495" y="328556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7391400" y="327660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6808695" y="359036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7113495" y="359036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7391400" y="358140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6808695" y="387723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7113495" y="387723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7391400" y="386827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6808695" y="418203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7113495" y="418203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7391400" y="417307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6808695" y="446442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7113495" y="446442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7391400" y="445546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a:off x="6808695" y="477370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7113495" y="477370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391400" y="476474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831105" y="506057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7135905" y="506057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7413810" y="505161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6503895" y="476922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7682755" y="476922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7705165" y="505609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6503890" y="504713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6831110" y="535640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7135910" y="5356405"/>
              <a:ext cx="228600" cy="228600"/>
            </a:xfrm>
            <a:prstGeom prst="ellipse">
              <a:avLst/>
            </a:prstGeom>
            <a:solidFill>
              <a:srgbClr val="74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a:off x="7413815" y="5347440"/>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7705170" y="535192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6503895" y="534296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7978590" y="534296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6203575" y="5347445"/>
              <a:ext cx="228600" cy="2286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7113495" y="5647765"/>
              <a:ext cx="228600" cy="228600"/>
            </a:xfrm>
            <a:prstGeom prst="ellipse">
              <a:avLst/>
            </a:prstGeom>
            <a:solidFill>
              <a:srgbClr val="74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33160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Svetlost</a:t>
            </a:r>
            <a:r>
              <a:rPr lang="en-US" dirty="0"/>
              <a:t> </a:t>
            </a:r>
            <a:r>
              <a:rPr lang="en-US" dirty="0" err="1"/>
              <a:t>kao</a:t>
            </a:r>
            <a:r>
              <a:rPr lang="en-US" dirty="0"/>
              <a:t> </a:t>
            </a:r>
            <a:r>
              <a:rPr lang="en-US" dirty="0" err="1"/>
              <a:t>elektro-magnetno</a:t>
            </a:r>
            <a:r>
              <a:rPr lang="en-US" dirty="0"/>
              <a:t> </a:t>
            </a:r>
            <a:r>
              <a:rPr lang="en-US" dirty="0" err="1"/>
              <a:t>zra</a:t>
            </a:r>
            <a:r>
              <a:rPr lang="sr-Latn-RS" dirty="0"/>
              <a:t>čenje</a:t>
            </a:r>
            <a:endParaRPr lang="en-US" dirty="0"/>
          </a:p>
        </p:txBody>
      </p:sp>
      <p:sp>
        <p:nvSpPr>
          <p:cNvPr id="4" name="Content Placeholder 2"/>
          <p:cNvSpPr txBox="1">
            <a:spLocks/>
          </p:cNvSpPr>
          <p:nvPr/>
        </p:nvSpPr>
        <p:spPr>
          <a:xfrm>
            <a:off x="457200" y="5943600"/>
            <a:ext cx="8229600" cy="4572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sr-Latn-RS" sz="2200" dirty="0"/>
              <a:t>vidljive talasne dužine za prosečnog čoveka 390nm – 750nm</a:t>
            </a:r>
          </a:p>
        </p:txBody>
      </p:sp>
      <p:pic>
        <p:nvPicPr>
          <p:cNvPr id="5" name="Picture 2" descr="http://quarknet.fnal.gov/fnal-uc/quarknet-summer-research/QNET2010/Astronomy/em_spectrum.jpg"/>
          <p:cNvPicPr>
            <a:picLocks noChangeAspect="1" noChangeArrowheads="1"/>
          </p:cNvPicPr>
          <p:nvPr/>
        </p:nvPicPr>
        <p:blipFill rotWithShape="1">
          <a:blip r:embed="rId3" cstate="print"/>
          <a:srcRect t="67742"/>
          <a:stretch/>
        </p:blipFill>
        <p:spPr bwMode="auto">
          <a:xfrm>
            <a:off x="813127" y="4267200"/>
            <a:ext cx="7517747" cy="1524000"/>
          </a:xfrm>
          <a:prstGeom prst="rect">
            <a:avLst/>
          </a:prstGeom>
          <a:noFill/>
        </p:spPr>
      </p:pic>
      <p:pic>
        <p:nvPicPr>
          <p:cNvPr id="7" name="Picture 2" descr="http://quarknet.fnal.gov/fnal-uc/quarknet-summer-research/QNET2010/Astronomy/em_spectrum.jpg">
            <a:extLst>
              <a:ext uri="{FF2B5EF4-FFF2-40B4-BE49-F238E27FC236}">
                <a16:creationId xmlns:a16="http://schemas.microsoft.com/office/drawing/2014/main" id="{D77D9DE8-40F4-4CF8-93E8-7FA305341C6C}"/>
              </a:ext>
            </a:extLst>
          </p:cNvPr>
          <p:cNvPicPr>
            <a:picLocks noChangeAspect="1" noChangeArrowheads="1"/>
          </p:cNvPicPr>
          <p:nvPr/>
        </p:nvPicPr>
        <p:blipFill rotWithShape="1">
          <a:blip r:embed="rId3" cstate="print"/>
          <a:srcRect b="32258"/>
          <a:stretch/>
        </p:blipFill>
        <p:spPr bwMode="auto">
          <a:xfrm>
            <a:off x="813126" y="1066800"/>
            <a:ext cx="7517747" cy="3200400"/>
          </a:xfrm>
          <a:prstGeom prst="rect">
            <a:avLst/>
          </a:prstGeom>
          <a:noFill/>
        </p:spPr>
      </p:pic>
    </p:spTree>
    <p:extLst>
      <p:ext uri="{BB962C8B-B14F-4D97-AF65-F5344CB8AC3E}">
        <p14:creationId xmlns:p14="http://schemas.microsoft.com/office/powerpoint/2010/main" val="26687064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Digitalna</a:t>
            </a:r>
            <a:r>
              <a:rPr lang="en-US" dirty="0"/>
              <a:t> </a:t>
            </a:r>
            <a:r>
              <a:rPr lang="en-US" dirty="0" err="1"/>
              <a:t>reprezentacija</a:t>
            </a:r>
            <a:r>
              <a:rPr lang="en-US" dirty="0"/>
              <a:t> </a:t>
            </a:r>
            <a:r>
              <a:rPr lang="en-US" dirty="0" err="1"/>
              <a:t>slike</a:t>
            </a:r>
            <a:endParaRPr lang="en-US" dirty="0"/>
          </a:p>
        </p:txBody>
      </p:sp>
      <p:grpSp>
        <p:nvGrpSpPr>
          <p:cNvPr id="10" name="Group 9"/>
          <p:cNvGrpSpPr/>
          <p:nvPr/>
        </p:nvGrpSpPr>
        <p:grpSpPr>
          <a:xfrm>
            <a:off x="1295400" y="1100818"/>
            <a:ext cx="6553200" cy="3311057"/>
            <a:chOff x="914400" y="1701914"/>
            <a:chExt cx="9829800" cy="4966585"/>
          </a:xfrm>
        </p:grpSpPr>
        <p:pic>
          <p:nvPicPr>
            <p:cNvPr id="4" name="Picture 2"/>
            <p:cNvPicPr>
              <a:picLocks noChangeAspect="1" noChangeArrowheads="1"/>
            </p:cNvPicPr>
            <p:nvPr/>
          </p:nvPicPr>
          <p:blipFill>
            <a:blip r:embed="rId3" cstate="print"/>
            <a:srcRect/>
            <a:stretch>
              <a:fillRect/>
            </a:stretch>
          </p:blipFill>
          <p:spPr bwMode="auto">
            <a:xfrm>
              <a:off x="914400" y="1752600"/>
              <a:ext cx="4953000" cy="4915899"/>
            </a:xfrm>
            <a:prstGeom prst="rect">
              <a:avLst/>
            </a:prstGeom>
            <a:noFill/>
            <a:ln w="9525">
              <a:noFill/>
              <a:miter lim="800000"/>
              <a:headEnd/>
              <a:tailEnd/>
            </a:ln>
          </p:spPr>
        </p:pic>
        <p:sp>
          <p:nvSpPr>
            <p:cNvPr id="5" name="Isosceles Triangle 4"/>
            <p:cNvSpPr/>
            <p:nvPr/>
          </p:nvSpPr>
          <p:spPr>
            <a:xfrm>
              <a:off x="2286000" y="2743200"/>
              <a:ext cx="1905000" cy="2895600"/>
            </a:xfrm>
            <a:prstGeom prst="triangle">
              <a:avLst/>
            </a:prstGeom>
            <a:solidFill>
              <a:srgbClr val="00B050">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6" name="Rectangle 5"/>
            <p:cNvSpPr/>
            <p:nvPr/>
          </p:nvSpPr>
          <p:spPr>
            <a:xfrm>
              <a:off x="3200400" y="5638800"/>
              <a:ext cx="228600" cy="381000"/>
            </a:xfrm>
            <a:prstGeom prst="rect">
              <a:avLst/>
            </a:prstGeom>
            <a:solidFill>
              <a:srgbClr val="74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7" name="Isosceles Triangle 6"/>
            <p:cNvSpPr/>
            <p:nvPr/>
          </p:nvSpPr>
          <p:spPr>
            <a:xfrm>
              <a:off x="6553200" y="2667000"/>
              <a:ext cx="1905000" cy="289560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8" name="Rectangle 7"/>
            <p:cNvSpPr/>
            <p:nvPr/>
          </p:nvSpPr>
          <p:spPr>
            <a:xfrm>
              <a:off x="7467600" y="5562600"/>
              <a:ext cx="228600" cy="381000"/>
            </a:xfrm>
            <a:prstGeom prst="rect">
              <a:avLst/>
            </a:prstGeom>
            <a:solidFill>
              <a:srgbClr val="74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9" name="Text Placeholder 3"/>
            <p:cNvSpPr txBox="1">
              <a:spLocks/>
            </p:cNvSpPr>
            <p:nvPr/>
          </p:nvSpPr>
          <p:spPr>
            <a:xfrm>
              <a:off x="6400800" y="1701914"/>
              <a:ext cx="4343400" cy="965086"/>
            </a:xfrm>
            <a:prstGeom prst="rect">
              <a:avLst/>
            </a:prstGeom>
          </p:spPr>
          <p:txBody>
            <a:bodyPr/>
            <a:lstStyle/>
            <a:p>
              <a:pPr marR="0" lvl="0" algn="l" defTabSz="914400" rtl="0" eaLnBrk="1" fontAlgn="auto" latinLnBrk="0" hangingPunct="1">
                <a:lnSpc>
                  <a:spcPct val="100000"/>
                </a:lnSpc>
                <a:spcBef>
                  <a:spcPct val="20000"/>
                </a:spcBef>
                <a:spcAft>
                  <a:spcPts val="0"/>
                </a:spcAft>
                <a:buClrTx/>
                <a:buSzTx/>
                <a:tabLst/>
                <a:defRPr/>
              </a:pPr>
              <a:r>
                <a:rPr kumimoji="0" lang="sr-Latn-RS" sz="3200" b="0" i="0" u="none" strike="noStrike" kern="1200" cap="none" spc="0" normalizeH="0" baseline="0" dirty="0">
                  <a:ln>
                    <a:noFill/>
                  </a:ln>
                  <a:solidFill>
                    <a:schemeClr val="tx1"/>
                  </a:solidFill>
                  <a:effectLst/>
                  <a:uLnTx/>
                  <a:uFillTx/>
                  <a:latin typeface="CMU Serif" pitchFamily="2" charset="0"/>
                  <a:ea typeface="CMU Serif" pitchFamily="2" charset="0"/>
                  <a:cs typeface="CMU Serif" pitchFamily="2" charset="0"/>
                </a:rPr>
                <a:t>Vektorski</a:t>
              </a:r>
            </a:p>
          </p:txBody>
        </p:sp>
      </p:grpSp>
      <p:sp>
        <p:nvSpPr>
          <p:cNvPr id="3" name="Rectangle 2"/>
          <p:cNvSpPr/>
          <p:nvPr/>
        </p:nvSpPr>
        <p:spPr>
          <a:xfrm>
            <a:off x="132588" y="4572000"/>
            <a:ext cx="8878824" cy="1828800"/>
          </a:xfrm>
          <a:prstGeom prst="rect">
            <a:avLst/>
          </a:prstGeom>
        </p:spPr>
        <p:txBody>
          <a:bodyPr>
            <a:normAutofit/>
          </a:bodyPr>
          <a:lstStyle/>
          <a:p>
            <a:pPr marL="171450" indent="-171450">
              <a:spcAft>
                <a:spcPts val="600"/>
              </a:spcAft>
              <a:buFont typeface="Arial" pitchFamily="34" charset="0"/>
              <a:buChar char="•"/>
            </a:pPr>
            <a:r>
              <a:rPr lang="en-US" sz="2000" dirty="0" err="1"/>
              <a:t>Alternativa</a:t>
            </a:r>
            <a:r>
              <a:rPr lang="en-US" sz="2000" dirty="0"/>
              <a:t> </a:t>
            </a:r>
            <a:r>
              <a:rPr lang="en-US" sz="2000" dirty="0" err="1"/>
              <a:t>rasterizaciji</a:t>
            </a:r>
            <a:r>
              <a:rPr lang="en-US" sz="2000" dirty="0"/>
              <a:t> je </a:t>
            </a:r>
            <a:r>
              <a:rPr lang="en-US" sz="2000" dirty="0" err="1"/>
              <a:t>verktorizacija</a:t>
            </a:r>
            <a:r>
              <a:rPr lang="en-US" sz="2000" dirty="0"/>
              <a:t> </a:t>
            </a:r>
            <a:r>
              <a:rPr lang="en-US" sz="2000" dirty="0" err="1"/>
              <a:t>refleksije</a:t>
            </a:r>
            <a:endParaRPr lang="sr-Latn-RS" sz="2000" dirty="0"/>
          </a:p>
          <a:p>
            <a:pPr marL="171450" indent="-171450">
              <a:spcAft>
                <a:spcPts val="600"/>
              </a:spcAft>
              <a:buFont typeface="Arial" pitchFamily="34" charset="0"/>
              <a:buChar char="•"/>
            </a:pPr>
            <a:r>
              <a:rPr lang="pt-BR" sz="2000" dirty="0"/>
              <a:t>Ovde</a:t>
            </a:r>
            <a:r>
              <a:rPr lang="sr-Latn-RS" sz="2000" dirty="0"/>
              <a:t>,</a:t>
            </a:r>
            <a:r>
              <a:rPr lang="pt-BR" sz="2000" dirty="0"/>
              <a:t> umesto da podelimo sliku u elemente</a:t>
            </a:r>
            <a:r>
              <a:rPr lang="sr-Latn-RS" sz="2000" dirty="0"/>
              <a:t> </a:t>
            </a:r>
            <a:r>
              <a:rPr lang="en-US" sz="2000" dirty="0" err="1"/>
              <a:t>iste</a:t>
            </a:r>
            <a:r>
              <a:rPr lang="en-US" sz="2000" dirty="0"/>
              <a:t> </a:t>
            </a:r>
            <a:r>
              <a:rPr lang="en-US" sz="2000" dirty="0" err="1"/>
              <a:t>veličine</a:t>
            </a:r>
            <a:r>
              <a:rPr lang="en-US" sz="2000" dirty="0"/>
              <a:t> </a:t>
            </a:r>
            <a:r>
              <a:rPr lang="en-US" sz="2000" dirty="0" err="1"/>
              <a:t>i</a:t>
            </a:r>
            <a:r>
              <a:rPr lang="en-US" sz="2000" dirty="0"/>
              <a:t> </a:t>
            </a:r>
            <a:r>
              <a:rPr lang="en-US" sz="2000" dirty="0" err="1"/>
              <a:t>regularnog</a:t>
            </a:r>
            <a:r>
              <a:rPr lang="en-US" sz="2000" dirty="0"/>
              <a:t> </a:t>
            </a:r>
            <a:r>
              <a:rPr lang="en-US" sz="2000" dirty="0" err="1"/>
              <a:t>rasporeda</a:t>
            </a:r>
            <a:r>
              <a:rPr lang="en-US" sz="2000" dirty="0"/>
              <a:t> </a:t>
            </a:r>
            <a:r>
              <a:rPr lang="en-US" sz="2000" dirty="0" err="1"/>
              <a:t>pokušavamo</a:t>
            </a:r>
            <a:r>
              <a:rPr lang="en-US" sz="2000" dirty="0"/>
              <a:t> da </a:t>
            </a:r>
            <a:r>
              <a:rPr lang="en-US" sz="2000" dirty="0" err="1"/>
              <a:t>dekomponujemo</a:t>
            </a:r>
            <a:r>
              <a:rPr lang="en-US" sz="2000" dirty="0"/>
              <a:t> </a:t>
            </a:r>
            <a:r>
              <a:rPr lang="en-US" sz="2000" dirty="0" err="1"/>
              <a:t>sliku</a:t>
            </a:r>
            <a:r>
              <a:rPr lang="en-US" sz="2000" dirty="0"/>
              <a:t> u </a:t>
            </a:r>
            <a:r>
              <a:rPr lang="en-US" sz="2000" dirty="0" err="1"/>
              <a:t>osnovne</a:t>
            </a:r>
            <a:r>
              <a:rPr lang="en-US" sz="2000" dirty="0"/>
              <a:t> </a:t>
            </a:r>
            <a:r>
              <a:rPr lang="en-US" sz="2000" dirty="0" err="1"/>
              <a:t>geometrijske</a:t>
            </a:r>
            <a:r>
              <a:rPr lang="en-US" sz="2000" dirty="0"/>
              <a:t> </a:t>
            </a:r>
            <a:r>
              <a:rPr lang="en-US" sz="2000" dirty="0" err="1"/>
              <a:t>oblike</a:t>
            </a:r>
            <a:endParaRPr lang="sr-Latn-RS" sz="2000" dirty="0"/>
          </a:p>
          <a:p>
            <a:pPr marL="171450" indent="-171450">
              <a:spcAft>
                <a:spcPts val="600"/>
              </a:spcAft>
              <a:buFont typeface="Arial" pitchFamily="34" charset="0"/>
              <a:buChar char="•"/>
            </a:pPr>
            <a:r>
              <a:rPr lang="en-US" sz="2000" dirty="0" err="1"/>
              <a:t>Najveći</a:t>
            </a:r>
            <a:r>
              <a:rPr lang="en-US" sz="2000" dirty="0"/>
              <a:t> </a:t>
            </a:r>
            <a:r>
              <a:rPr lang="en-US" sz="2000" dirty="0" err="1"/>
              <a:t>problemi</a:t>
            </a:r>
            <a:r>
              <a:rPr lang="en-US" sz="2000" dirty="0"/>
              <a:t> </a:t>
            </a:r>
            <a:r>
              <a:rPr lang="en-US" sz="2000" dirty="0" err="1"/>
              <a:t>kod</a:t>
            </a:r>
            <a:r>
              <a:rPr lang="en-US" sz="2000" dirty="0"/>
              <a:t> </a:t>
            </a:r>
            <a:r>
              <a:rPr lang="en-US" sz="2000" dirty="0" err="1"/>
              <a:t>vektorskih</a:t>
            </a:r>
            <a:r>
              <a:rPr lang="en-US" sz="2000" dirty="0"/>
              <a:t> </a:t>
            </a:r>
            <a:r>
              <a:rPr lang="en-US" sz="2000" dirty="0" err="1"/>
              <a:t>slika</a:t>
            </a:r>
            <a:r>
              <a:rPr lang="en-US" sz="2000" dirty="0"/>
              <a:t> </a:t>
            </a:r>
            <a:r>
              <a:rPr lang="en-US" sz="2000" dirty="0" err="1"/>
              <a:t>su</a:t>
            </a:r>
            <a:r>
              <a:rPr lang="en-US" sz="2000" dirty="0"/>
              <a:t> </a:t>
            </a:r>
            <a:r>
              <a:rPr lang="en-US" sz="2000" dirty="0" err="1"/>
              <a:t>biranje</a:t>
            </a:r>
            <a:r>
              <a:rPr lang="en-US" sz="2000" dirty="0"/>
              <a:t> </a:t>
            </a:r>
            <a:r>
              <a:rPr lang="en-US" sz="2000" dirty="0" err="1"/>
              <a:t>osnovnih</a:t>
            </a:r>
            <a:r>
              <a:rPr lang="en-US" sz="2000" dirty="0"/>
              <a:t> </a:t>
            </a:r>
            <a:r>
              <a:rPr lang="en-US" sz="2000" dirty="0" err="1"/>
              <a:t>oblika</a:t>
            </a:r>
            <a:r>
              <a:rPr lang="en-US" sz="2000" dirty="0"/>
              <a:t> </a:t>
            </a:r>
            <a:r>
              <a:rPr lang="en-US" sz="2000" dirty="0" err="1"/>
              <a:t>i</a:t>
            </a:r>
            <a:r>
              <a:rPr lang="en-US" sz="2000" dirty="0"/>
              <a:t> </a:t>
            </a:r>
            <a:r>
              <a:rPr lang="en-US" sz="2000" dirty="0" err="1"/>
              <a:t>način</a:t>
            </a:r>
            <a:r>
              <a:rPr lang="sr-Latn-RS" sz="2000" dirty="0"/>
              <a:t> </a:t>
            </a:r>
            <a:r>
              <a:rPr lang="en-US" sz="2000" dirty="0" err="1"/>
              <a:t>dekompozicije</a:t>
            </a:r>
            <a:r>
              <a:rPr lang="en-US" sz="2000" dirty="0"/>
              <a:t>, </a:t>
            </a:r>
            <a:r>
              <a:rPr lang="en-US" sz="2000" dirty="0" err="1"/>
              <a:t>dok</a:t>
            </a:r>
            <a:r>
              <a:rPr lang="en-US" sz="2000" dirty="0"/>
              <a:t> </a:t>
            </a:r>
            <a:r>
              <a:rPr lang="en-US" sz="2000" dirty="0" err="1"/>
              <a:t>su</a:t>
            </a:r>
            <a:r>
              <a:rPr lang="en-US" sz="2000" dirty="0"/>
              <a:t> </a:t>
            </a:r>
            <a:r>
              <a:rPr lang="en-US" sz="2000" dirty="0" err="1"/>
              <a:t>prednost</a:t>
            </a:r>
            <a:r>
              <a:rPr lang="en-US" sz="2000" dirty="0"/>
              <a:t> </a:t>
            </a:r>
            <a:r>
              <a:rPr lang="en-US" sz="2000" dirty="0" err="1"/>
              <a:t>neograničena</a:t>
            </a:r>
            <a:r>
              <a:rPr lang="en-US" sz="2000" dirty="0"/>
              <a:t> </a:t>
            </a:r>
            <a:r>
              <a:rPr lang="en-US" sz="2000" dirty="0" err="1"/>
              <a:t>rezolucija</a:t>
            </a:r>
            <a:endParaRPr lang="en-US" sz="2000" dirty="0"/>
          </a:p>
        </p:txBody>
      </p:sp>
    </p:spTree>
    <p:extLst>
      <p:ext uri="{BB962C8B-B14F-4D97-AF65-F5344CB8AC3E}">
        <p14:creationId xmlns:p14="http://schemas.microsoft.com/office/powerpoint/2010/main" val="1268786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Digitalna</a:t>
            </a:r>
            <a:r>
              <a:rPr lang="en-US" dirty="0"/>
              <a:t> </a:t>
            </a:r>
            <a:r>
              <a:rPr lang="en-US" dirty="0" err="1"/>
              <a:t>reprezentacija</a:t>
            </a:r>
            <a:r>
              <a:rPr lang="en-US" dirty="0"/>
              <a:t> </a:t>
            </a:r>
            <a:r>
              <a:rPr lang="en-US" dirty="0" err="1"/>
              <a:t>slike</a:t>
            </a:r>
            <a:endParaRPr lang="en-US" dirty="0"/>
          </a:p>
        </p:txBody>
      </p:sp>
      <p:sp>
        <p:nvSpPr>
          <p:cNvPr id="3" name="Content Placeholder 2"/>
          <p:cNvSpPr>
            <a:spLocks noGrp="1"/>
          </p:cNvSpPr>
          <p:nvPr>
            <p:ph idx="1"/>
          </p:nvPr>
        </p:nvSpPr>
        <p:spPr/>
        <p:txBody>
          <a:bodyPr/>
          <a:lstStyle/>
          <a:p>
            <a:pPr marL="0" indent="0">
              <a:buNone/>
            </a:pPr>
            <a:r>
              <a:rPr lang="sr-Latn-RS" dirty="0"/>
              <a:t>Digitalne slike možemo podeliti u odnosu na podatke koji se nalaze u unutar piksela:</a:t>
            </a:r>
          </a:p>
          <a:p>
            <a:pPr lvl="1"/>
            <a:endParaRPr lang="sr-Latn-RS" i="1" dirty="0"/>
          </a:p>
          <a:p>
            <a:pPr lvl="1"/>
            <a:endParaRPr lang="en-US" i="1" dirty="0"/>
          </a:p>
        </p:txBody>
      </p:sp>
      <p:sp>
        <p:nvSpPr>
          <p:cNvPr id="4" name="Rectangle: Rounded Corners 3">
            <a:extLst>
              <a:ext uri="{FF2B5EF4-FFF2-40B4-BE49-F238E27FC236}">
                <a16:creationId xmlns:a16="http://schemas.microsoft.com/office/drawing/2014/main" id="{A5B364CF-6762-4FC6-BA6B-D33A4B22EA13}"/>
              </a:ext>
            </a:extLst>
          </p:cNvPr>
          <p:cNvSpPr/>
          <p:nvPr/>
        </p:nvSpPr>
        <p:spPr>
          <a:xfrm>
            <a:off x="2918626" y="4470065"/>
            <a:ext cx="3306747" cy="1083256"/>
          </a:xfrm>
          <a:prstGeom prst="roundRect">
            <a:avLst/>
          </a:prstGeom>
          <a:solidFill>
            <a:srgbClr val="4309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400" dirty="0" err="1"/>
              <a:t>Multispektralne</a:t>
            </a:r>
            <a:r>
              <a:rPr lang="sr-Latn-RS" sz="2400" dirty="0"/>
              <a:t> slike (</a:t>
            </a:r>
            <a:r>
              <a:rPr lang="sr-Latn-RS" sz="2400" i="1" dirty="0" err="1"/>
              <a:t>multispectral</a:t>
            </a:r>
            <a:r>
              <a:rPr lang="sr-Latn-RS" sz="2400" i="1" dirty="0"/>
              <a:t> </a:t>
            </a:r>
            <a:r>
              <a:rPr lang="sr-Latn-RS" sz="2400" i="1" dirty="0" err="1"/>
              <a:t>images</a:t>
            </a:r>
            <a:r>
              <a:rPr lang="sr-Latn-RS" sz="2400" dirty="0"/>
              <a:t>)</a:t>
            </a:r>
            <a:endParaRPr lang="en-US" sz="2400" dirty="0">
              <a:solidFill>
                <a:schemeClr val="bg1"/>
              </a:solidFill>
            </a:endParaRPr>
          </a:p>
        </p:txBody>
      </p:sp>
      <p:sp>
        <p:nvSpPr>
          <p:cNvPr id="5" name="Rectangle: Rounded Corners 4">
            <a:extLst>
              <a:ext uri="{FF2B5EF4-FFF2-40B4-BE49-F238E27FC236}">
                <a16:creationId xmlns:a16="http://schemas.microsoft.com/office/drawing/2014/main" id="{52A33E51-6818-4F13-BA60-65BCF6F90171}"/>
              </a:ext>
            </a:extLst>
          </p:cNvPr>
          <p:cNvSpPr/>
          <p:nvPr/>
        </p:nvSpPr>
        <p:spPr>
          <a:xfrm>
            <a:off x="5487337" y="2690056"/>
            <a:ext cx="3306747" cy="1083256"/>
          </a:xfrm>
          <a:prstGeom prst="roundRect">
            <a:avLst/>
          </a:prstGeom>
          <a:solidFill>
            <a:srgbClr val="4309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400" dirty="0"/>
              <a:t>Slike u nijansama sive (</a:t>
            </a:r>
            <a:r>
              <a:rPr lang="sr-Latn-RS" sz="2400" i="1" dirty="0" err="1"/>
              <a:t>grayscale</a:t>
            </a:r>
            <a:r>
              <a:rPr lang="sr-Latn-RS" sz="2400" i="1" dirty="0"/>
              <a:t> </a:t>
            </a:r>
            <a:r>
              <a:rPr lang="sr-Latn-RS" sz="2400" i="1" dirty="0" err="1"/>
              <a:t>images</a:t>
            </a:r>
            <a:r>
              <a:rPr lang="sr-Latn-RS" sz="2400" dirty="0"/>
              <a:t>)</a:t>
            </a:r>
          </a:p>
        </p:txBody>
      </p:sp>
      <p:sp>
        <p:nvSpPr>
          <p:cNvPr id="6" name="Rectangle: Rounded Corners 5">
            <a:extLst>
              <a:ext uri="{FF2B5EF4-FFF2-40B4-BE49-F238E27FC236}">
                <a16:creationId xmlns:a16="http://schemas.microsoft.com/office/drawing/2014/main" id="{347FFC52-C625-46DF-BE02-3B147E8BA57F}"/>
              </a:ext>
            </a:extLst>
          </p:cNvPr>
          <p:cNvSpPr/>
          <p:nvPr/>
        </p:nvSpPr>
        <p:spPr>
          <a:xfrm>
            <a:off x="349917" y="2690056"/>
            <a:ext cx="3306747" cy="1083256"/>
          </a:xfrm>
          <a:prstGeom prst="roundRect">
            <a:avLst/>
          </a:prstGeom>
          <a:solidFill>
            <a:srgbClr val="4309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400" dirty="0"/>
              <a:t>Binarne slike </a:t>
            </a:r>
          </a:p>
          <a:p>
            <a:pPr algn="ctr"/>
            <a:r>
              <a:rPr lang="sr-Latn-RS" sz="2400" dirty="0"/>
              <a:t>(</a:t>
            </a:r>
            <a:r>
              <a:rPr lang="sr-Latn-RS" sz="2400" i="1" dirty="0" err="1"/>
              <a:t>binary</a:t>
            </a:r>
            <a:r>
              <a:rPr lang="sr-Latn-RS" sz="2400" i="1" dirty="0"/>
              <a:t> </a:t>
            </a:r>
            <a:r>
              <a:rPr lang="sr-Latn-RS" sz="2400" i="1" dirty="0" err="1"/>
              <a:t>images</a:t>
            </a:r>
            <a:r>
              <a:rPr lang="sr-Latn-RS" sz="2400" dirty="0"/>
              <a:t>)</a:t>
            </a:r>
          </a:p>
        </p:txBody>
      </p:sp>
    </p:spTree>
    <p:extLst>
      <p:ext uri="{BB962C8B-B14F-4D97-AF65-F5344CB8AC3E}">
        <p14:creationId xmlns:p14="http://schemas.microsoft.com/office/powerpoint/2010/main" val="351308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Binarne slike (</a:t>
            </a:r>
            <a:r>
              <a:rPr lang="sr-Latn-RS" i="1" dirty="0"/>
              <a:t>binary images</a:t>
            </a:r>
            <a:r>
              <a:rPr lang="sr-Latn-RS" dirty="0"/>
              <a:t>)</a:t>
            </a:r>
            <a:endParaRPr lang="en-US" dirty="0"/>
          </a:p>
        </p:txBody>
      </p:sp>
      <p:sp>
        <p:nvSpPr>
          <p:cNvPr id="3" name="Content Placeholder 2"/>
          <p:cNvSpPr>
            <a:spLocks noGrp="1"/>
          </p:cNvSpPr>
          <p:nvPr>
            <p:ph idx="1"/>
          </p:nvPr>
        </p:nvSpPr>
        <p:spPr>
          <a:xfrm>
            <a:off x="130629" y="1122239"/>
            <a:ext cx="8882742" cy="2001961"/>
          </a:xfrm>
        </p:spPr>
        <p:txBody>
          <a:bodyPr>
            <a:normAutofit fontScale="92500" lnSpcReduction="10000"/>
          </a:bodyPr>
          <a:lstStyle/>
          <a:p>
            <a:r>
              <a:rPr lang="en-US" dirty="0"/>
              <a:t>S</a:t>
            </a:r>
            <a:r>
              <a:rPr lang="sr-Latn-RS" dirty="0"/>
              <a:t>like koje za vrednosti piksela imaju samo vrednosti 0 ili 1</a:t>
            </a:r>
            <a:endParaRPr lang="en-US" dirty="0"/>
          </a:p>
          <a:p>
            <a:r>
              <a:rPr lang="en-US" dirty="0"/>
              <a:t>U </a:t>
            </a:r>
            <a:r>
              <a:rPr lang="en-US" dirty="0" err="1"/>
              <a:t>binarnoj</a:t>
            </a:r>
            <a:r>
              <a:rPr lang="en-US" dirty="0"/>
              <a:t> </a:t>
            </a:r>
            <a:r>
              <a:rPr lang="en-US" dirty="0" err="1"/>
              <a:t>slici</a:t>
            </a:r>
            <a:r>
              <a:rPr lang="en-US" dirty="0"/>
              <a:t> </a:t>
            </a:r>
            <a:r>
              <a:rPr lang="en-US" dirty="0" err="1"/>
              <a:t>često</a:t>
            </a:r>
            <a:r>
              <a:rPr lang="en-US" dirty="0"/>
              <a:t> </a:t>
            </a:r>
            <a:r>
              <a:rPr lang="en-US" dirty="0" err="1"/>
              <a:t>izdvajamo</a:t>
            </a:r>
            <a:r>
              <a:rPr lang="en-US" dirty="0"/>
              <a:t> </a:t>
            </a:r>
            <a:r>
              <a:rPr lang="en-US" dirty="0" err="1"/>
              <a:t>ono</a:t>
            </a:r>
            <a:r>
              <a:rPr lang="en-US" dirty="0"/>
              <a:t> </a:t>
            </a:r>
            <a:r>
              <a:rPr lang="en-US" dirty="0" err="1"/>
              <a:t>što</a:t>
            </a:r>
            <a:r>
              <a:rPr lang="en-US" dirty="0"/>
              <a:t> </a:t>
            </a:r>
            <a:r>
              <a:rPr lang="en-US" dirty="0" err="1"/>
              <a:t>nam</a:t>
            </a:r>
            <a:r>
              <a:rPr lang="en-US" dirty="0"/>
              <a:t> je </a:t>
            </a:r>
            <a:r>
              <a:rPr lang="en-US" dirty="0" err="1"/>
              <a:t>bitno</a:t>
            </a:r>
            <a:r>
              <a:rPr lang="en-US" dirty="0"/>
              <a:t> (</a:t>
            </a:r>
            <a:r>
              <a:rPr lang="en-US" i="1" dirty="0"/>
              <a:t>foreground</a:t>
            </a:r>
            <a:r>
              <a:rPr lang="en-US" dirty="0"/>
              <a:t>), od </a:t>
            </a:r>
            <a:r>
              <a:rPr lang="en-US" dirty="0" err="1"/>
              <a:t>ono</a:t>
            </a:r>
            <a:r>
              <a:rPr lang="en-US" dirty="0"/>
              <a:t> </a:t>
            </a:r>
            <a:r>
              <a:rPr lang="en-US" dirty="0" err="1"/>
              <a:t>što</a:t>
            </a:r>
            <a:r>
              <a:rPr lang="en-US" dirty="0"/>
              <a:t> </a:t>
            </a:r>
            <a:r>
              <a:rPr lang="en-US" dirty="0" err="1"/>
              <a:t>nam</a:t>
            </a:r>
            <a:r>
              <a:rPr lang="en-US" dirty="0"/>
              <a:t> je </a:t>
            </a:r>
            <a:r>
              <a:rPr lang="en-US" dirty="0" err="1"/>
              <a:t>nebitno</a:t>
            </a:r>
            <a:r>
              <a:rPr lang="en-US" dirty="0"/>
              <a:t> (</a:t>
            </a:r>
            <a:r>
              <a:rPr lang="en-US" i="1" dirty="0"/>
              <a:t>background</a:t>
            </a:r>
            <a:r>
              <a:rPr lang="en-US" dirty="0"/>
              <a:t>) </a:t>
            </a:r>
          </a:p>
          <a:p>
            <a:r>
              <a:rPr lang="en-US" dirty="0" err="1"/>
              <a:t>Formalnije</a:t>
            </a:r>
            <a:r>
              <a:rPr lang="en-US" dirty="0"/>
              <a:t>, </a:t>
            </a:r>
            <a:r>
              <a:rPr lang="en-US" dirty="0" err="1"/>
              <a:t>ovaj</a:t>
            </a:r>
            <a:r>
              <a:rPr lang="en-US" dirty="0"/>
              <a:t> </a:t>
            </a:r>
            <a:r>
              <a:rPr lang="en-US" dirty="0" err="1"/>
              <a:t>postupak</a:t>
            </a:r>
            <a:r>
              <a:rPr lang="en-US" dirty="0"/>
              <a:t> </a:t>
            </a:r>
            <a:r>
              <a:rPr lang="en-US" dirty="0" err="1"/>
              <a:t>izdvajanja</a:t>
            </a:r>
            <a:r>
              <a:rPr lang="en-US" dirty="0"/>
              <a:t> </a:t>
            </a:r>
            <a:r>
              <a:rPr lang="en-US" dirty="0" err="1"/>
              <a:t>bitnog</a:t>
            </a:r>
            <a:r>
              <a:rPr lang="en-US" dirty="0"/>
              <a:t> od </a:t>
            </a:r>
            <a:r>
              <a:rPr lang="en-US" dirty="0" err="1"/>
              <a:t>nebitnog</a:t>
            </a:r>
            <a:r>
              <a:rPr lang="en-US" dirty="0"/>
              <a:t> </a:t>
            </a:r>
            <a:r>
              <a:rPr lang="en-US" dirty="0" err="1"/>
              <a:t>na</a:t>
            </a:r>
            <a:r>
              <a:rPr lang="en-US" dirty="0"/>
              <a:t> </a:t>
            </a:r>
            <a:r>
              <a:rPr lang="en-US" dirty="0" err="1"/>
              <a:t>slici</a:t>
            </a:r>
            <a:r>
              <a:rPr lang="en-US" dirty="0"/>
              <a:t> </a:t>
            </a:r>
            <a:r>
              <a:rPr lang="en-US" dirty="0" err="1"/>
              <a:t>nazivamo</a:t>
            </a:r>
            <a:r>
              <a:rPr lang="en-US" dirty="0"/>
              <a:t> </a:t>
            </a:r>
            <a:r>
              <a:rPr lang="en-US" dirty="0" err="1"/>
              <a:t>segmentacija</a:t>
            </a:r>
            <a:endParaRPr lang="en-US" dirty="0"/>
          </a:p>
        </p:txBody>
      </p:sp>
      <p:pic>
        <p:nvPicPr>
          <p:cNvPr id="4" name="Image3"/>
          <p:cNvPicPr/>
          <p:nvPr/>
        </p:nvPicPr>
        <p:blipFill>
          <a:blip r:embed="rId2"/>
          <a:stretch>
            <a:fillRect/>
          </a:stretch>
        </p:blipFill>
        <p:spPr bwMode="auto">
          <a:xfrm>
            <a:off x="466283" y="3276601"/>
            <a:ext cx="8211434" cy="2973474"/>
          </a:xfrm>
          <a:prstGeom prst="rect">
            <a:avLst/>
          </a:prstGeom>
        </p:spPr>
      </p:pic>
    </p:spTree>
    <p:extLst>
      <p:ext uri="{BB962C8B-B14F-4D97-AF65-F5344CB8AC3E}">
        <p14:creationId xmlns:p14="http://schemas.microsoft.com/office/powerpoint/2010/main" val="1610643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Grayscale Images</a:t>
            </a:r>
            <a:endParaRPr lang="en-US" dirty="0"/>
          </a:p>
        </p:txBody>
      </p:sp>
      <p:sp>
        <p:nvSpPr>
          <p:cNvPr id="3" name="Content Placeholder 2"/>
          <p:cNvSpPr>
            <a:spLocks noGrp="1"/>
          </p:cNvSpPr>
          <p:nvPr>
            <p:ph idx="1"/>
          </p:nvPr>
        </p:nvSpPr>
        <p:spPr/>
        <p:txBody>
          <a:bodyPr/>
          <a:lstStyle/>
          <a:p>
            <a:r>
              <a:rPr lang="sr-Latn-RS" dirty="0"/>
              <a:t>Monohromatske slike sa jednom vrednošću intenziteta za svaki piksel</a:t>
            </a:r>
          </a:p>
          <a:p>
            <a:pPr marL="0" indent="0">
              <a:buNone/>
            </a:pPr>
            <a:endParaRPr lang="sr-Latn-RS" dirty="0"/>
          </a:p>
          <a:p>
            <a:r>
              <a:rPr lang="sr-Latn-RS" dirty="0"/>
              <a:t>Npr. sa 256 nijansi sive reprezentujemo nivo osvetljenja</a:t>
            </a:r>
          </a:p>
          <a:p>
            <a:endParaRPr lang="sr-Latn-RS" dirty="0"/>
          </a:p>
          <a:p>
            <a:endParaRPr lang="sr-Latn-RS" dirty="0"/>
          </a:p>
        </p:txBody>
      </p:sp>
      <p:pic>
        <p:nvPicPr>
          <p:cNvPr id="4" name="Picture 3"/>
          <p:cNvPicPr>
            <a:picLocks noChangeAspect="1" noChangeArrowheads="1"/>
          </p:cNvPicPr>
          <p:nvPr/>
        </p:nvPicPr>
        <p:blipFill>
          <a:blip r:embed="rId3" cstate="print"/>
          <a:srcRect/>
          <a:stretch>
            <a:fillRect/>
          </a:stretch>
        </p:blipFill>
        <p:spPr bwMode="auto">
          <a:xfrm>
            <a:off x="132588" y="3367427"/>
            <a:ext cx="8878824" cy="594973"/>
          </a:xfrm>
          <a:prstGeom prst="rect">
            <a:avLst/>
          </a:prstGeom>
          <a:noFill/>
          <a:ln w="9525">
            <a:noFill/>
            <a:miter lim="800000"/>
            <a:headEnd/>
            <a:tailEnd/>
          </a:ln>
          <a:effectLst/>
        </p:spPr>
      </p:pic>
    </p:spTree>
    <p:extLst>
      <p:ext uri="{BB962C8B-B14F-4D97-AF65-F5344CB8AC3E}">
        <p14:creationId xmlns:p14="http://schemas.microsoft.com/office/powerpoint/2010/main" val="1301951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Multispectral Images</a:t>
            </a:r>
            <a:endParaRPr lang="en-US" dirty="0"/>
          </a:p>
        </p:txBody>
      </p:sp>
      <p:sp>
        <p:nvSpPr>
          <p:cNvPr id="3" name="Content Placeholder 2"/>
          <p:cNvSpPr>
            <a:spLocks noGrp="1"/>
          </p:cNvSpPr>
          <p:nvPr>
            <p:ph idx="1"/>
          </p:nvPr>
        </p:nvSpPr>
        <p:spPr>
          <a:xfrm>
            <a:off x="130629" y="1122238"/>
            <a:ext cx="8882742" cy="1849561"/>
          </a:xfrm>
        </p:spPr>
        <p:txBody>
          <a:bodyPr>
            <a:normAutofit/>
          </a:bodyPr>
          <a:lstStyle/>
          <a:p>
            <a:r>
              <a:rPr lang="en-US" dirty="0" err="1"/>
              <a:t>Svaka</a:t>
            </a:r>
            <a:r>
              <a:rPr lang="en-US" dirty="0"/>
              <a:t> </a:t>
            </a:r>
            <a:r>
              <a:rPr lang="en-US" dirty="0" err="1"/>
              <a:t>komponenta</a:t>
            </a:r>
            <a:r>
              <a:rPr lang="en-US" dirty="0"/>
              <a:t> </a:t>
            </a:r>
            <a:r>
              <a:rPr lang="en-US" dirty="0" err="1"/>
              <a:t>boje</a:t>
            </a:r>
            <a:r>
              <a:rPr lang="en-US" dirty="0"/>
              <a:t> se </a:t>
            </a:r>
            <a:r>
              <a:rPr lang="en-US" dirty="0" err="1"/>
              <a:t>zapisuje</a:t>
            </a:r>
            <a:r>
              <a:rPr lang="en-US" dirty="0"/>
              <a:t> u </a:t>
            </a:r>
            <a:r>
              <a:rPr lang="en-US" dirty="0" err="1"/>
              <a:t>svoj</a:t>
            </a:r>
            <a:r>
              <a:rPr lang="en-US" dirty="0"/>
              <a:t> </a:t>
            </a:r>
            <a:r>
              <a:rPr lang="en-US" dirty="0" err="1"/>
              <a:t>kanal</a:t>
            </a:r>
            <a:endParaRPr lang="sr-Cyrl-RS" dirty="0"/>
          </a:p>
          <a:p>
            <a:r>
              <a:rPr lang="sr-Latn-RS" dirty="0"/>
              <a:t>Za svaki piksel imamo vektor vrednosti intenziteta</a:t>
            </a:r>
            <a:r>
              <a:rPr lang="sr-Cyrl-RS" dirty="0"/>
              <a:t> </a:t>
            </a:r>
          </a:p>
          <a:p>
            <a:r>
              <a:rPr lang="sr-Latn-RS" dirty="0"/>
              <a:t>Obično koristimo vektor od tri elementa</a:t>
            </a:r>
          </a:p>
          <a:p>
            <a:pPr lvl="1"/>
            <a:endParaRPr lang="en-US" dirty="0"/>
          </a:p>
        </p:txBody>
      </p:sp>
      <p:pic>
        <p:nvPicPr>
          <p:cNvPr id="4" name="Picture 2"/>
          <p:cNvPicPr>
            <a:picLocks noChangeAspect="1" noChangeArrowheads="1"/>
          </p:cNvPicPr>
          <p:nvPr/>
        </p:nvPicPr>
        <p:blipFill>
          <a:blip r:embed="rId3" cstate="print"/>
          <a:srcRect/>
          <a:stretch>
            <a:fillRect/>
          </a:stretch>
        </p:blipFill>
        <p:spPr bwMode="auto">
          <a:xfrm>
            <a:off x="714982" y="2871930"/>
            <a:ext cx="7714036" cy="3801404"/>
          </a:xfrm>
          <a:prstGeom prst="rect">
            <a:avLst/>
          </a:prstGeom>
          <a:noFill/>
          <a:ln w="9525">
            <a:noFill/>
            <a:miter lim="800000"/>
            <a:headEnd/>
            <a:tailEnd/>
          </a:ln>
        </p:spPr>
      </p:pic>
      <p:sp>
        <p:nvSpPr>
          <p:cNvPr id="5" name="TextBox 4"/>
          <p:cNvSpPr txBox="1"/>
          <p:nvPr/>
        </p:nvSpPr>
        <p:spPr>
          <a:xfrm>
            <a:off x="5943600" y="6488668"/>
            <a:ext cx="3200400" cy="369332"/>
          </a:xfrm>
          <a:prstGeom prst="rect">
            <a:avLst/>
          </a:prstGeom>
          <a:noFill/>
        </p:spPr>
        <p:txBody>
          <a:bodyPr wrap="square" rtlCol="0">
            <a:spAutoFit/>
          </a:bodyPr>
          <a:lstStyle/>
          <a:p>
            <a:r>
              <a:rPr lang="sr-Latn-RS" dirty="0"/>
              <a:t>Bernd Girod, Gordon Wetzstein</a:t>
            </a:r>
          </a:p>
        </p:txBody>
      </p:sp>
    </p:spTree>
    <p:extLst>
      <p:ext uri="{BB962C8B-B14F-4D97-AF65-F5344CB8AC3E}">
        <p14:creationId xmlns:p14="http://schemas.microsoft.com/office/powerpoint/2010/main" val="599703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Modeli</a:t>
            </a:r>
            <a:r>
              <a:rPr lang="en-US" dirty="0"/>
              <a:t> </a:t>
            </a:r>
            <a:r>
              <a:rPr lang="en-US" dirty="0" err="1"/>
              <a:t>boja</a:t>
            </a:r>
            <a:endParaRPr lang="en-US" dirty="0"/>
          </a:p>
        </p:txBody>
      </p:sp>
      <p:sp>
        <p:nvSpPr>
          <p:cNvPr id="3" name="Content Placeholder 2"/>
          <p:cNvSpPr>
            <a:spLocks noGrp="1"/>
          </p:cNvSpPr>
          <p:nvPr>
            <p:ph idx="1"/>
          </p:nvPr>
        </p:nvSpPr>
        <p:spPr>
          <a:xfrm>
            <a:off x="130629" y="1122239"/>
            <a:ext cx="8882742" cy="2154361"/>
          </a:xfrm>
        </p:spPr>
        <p:txBody>
          <a:bodyPr/>
          <a:lstStyle/>
          <a:p>
            <a:r>
              <a:rPr lang="sr-Latn-RS" dirty="0"/>
              <a:t>M</a:t>
            </a:r>
            <a:r>
              <a:rPr lang="en-US" dirty="0" err="1"/>
              <a:t>atemati</a:t>
            </a:r>
            <a:r>
              <a:rPr lang="sr-Latn-RS" dirty="0" err="1"/>
              <a:t>čka</a:t>
            </a:r>
            <a:r>
              <a:rPr lang="sr-Latn-RS" dirty="0"/>
              <a:t> apstrakcija: način na koji se boje reprezentuju vektorom brojeva</a:t>
            </a:r>
          </a:p>
          <a:p>
            <a:pPr lvl="1"/>
            <a:endParaRPr lang="sr-Latn-RS" dirty="0"/>
          </a:p>
          <a:p>
            <a:r>
              <a:rPr lang="sr-Latn-RS" dirty="0"/>
              <a:t>Koordinatni sistem u kome svaka tačka predstavlja jednu boju</a:t>
            </a:r>
          </a:p>
          <a:p>
            <a:endParaRPr lang="sr-Latn-RS" dirty="0"/>
          </a:p>
          <a:p>
            <a:pPr lvl="1"/>
            <a:endParaRPr lang="sr-Latn-RS" dirty="0"/>
          </a:p>
          <a:p>
            <a:endParaRPr lang="en-US" dirty="0"/>
          </a:p>
        </p:txBody>
      </p:sp>
      <p:sp>
        <p:nvSpPr>
          <p:cNvPr id="4" name="Rectangle: Rounded Corners 3">
            <a:extLst>
              <a:ext uri="{FF2B5EF4-FFF2-40B4-BE49-F238E27FC236}">
                <a16:creationId xmlns:a16="http://schemas.microsoft.com/office/drawing/2014/main" id="{57A8DE7B-BF64-4658-85BD-7D35840AD69D}"/>
              </a:ext>
            </a:extLst>
          </p:cNvPr>
          <p:cNvSpPr/>
          <p:nvPr/>
        </p:nvSpPr>
        <p:spPr>
          <a:xfrm>
            <a:off x="369086" y="4067827"/>
            <a:ext cx="3993484" cy="858961"/>
          </a:xfrm>
          <a:prstGeom prst="roundRect">
            <a:avLst/>
          </a:prstGeom>
          <a:solidFill>
            <a:srgbClr val="4309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400" dirty="0"/>
              <a:t>Aditivni (svetlosni) modeli</a:t>
            </a:r>
          </a:p>
        </p:txBody>
      </p:sp>
      <p:sp>
        <p:nvSpPr>
          <p:cNvPr id="5" name="Rectangle: Rounded Corners 4">
            <a:extLst>
              <a:ext uri="{FF2B5EF4-FFF2-40B4-BE49-F238E27FC236}">
                <a16:creationId xmlns:a16="http://schemas.microsoft.com/office/drawing/2014/main" id="{C5EA1E89-D87B-4CC1-892F-11FB0CF3B146}"/>
              </a:ext>
            </a:extLst>
          </p:cNvPr>
          <p:cNvSpPr/>
          <p:nvPr/>
        </p:nvSpPr>
        <p:spPr>
          <a:xfrm>
            <a:off x="4781430" y="4067827"/>
            <a:ext cx="3993484" cy="858961"/>
          </a:xfrm>
          <a:prstGeom prst="roundRect">
            <a:avLst/>
          </a:prstGeom>
          <a:solidFill>
            <a:srgbClr val="4309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400" dirty="0" err="1"/>
              <a:t>Suptraktivni</a:t>
            </a:r>
            <a:r>
              <a:rPr lang="sr-Latn-RS" sz="2400" dirty="0"/>
              <a:t> </a:t>
            </a:r>
          </a:p>
          <a:p>
            <a:pPr algn="ctr"/>
            <a:r>
              <a:rPr lang="sr-Latn-RS" sz="2400" dirty="0"/>
              <a:t>(pigmentni modeli)</a:t>
            </a:r>
          </a:p>
        </p:txBody>
      </p:sp>
    </p:spTree>
    <p:extLst>
      <p:ext uri="{BB962C8B-B14F-4D97-AF65-F5344CB8AC3E}">
        <p14:creationId xmlns:p14="http://schemas.microsoft.com/office/powerpoint/2010/main" val="3108733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Aditivni modeli</a:t>
            </a:r>
            <a:endParaRPr lang="en-US" dirty="0"/>
          </a:p>
        </p:txBody>
      </p:sp>
      <p:sp>
        <p:nvSpPr>
          <p:cNvPr id="3" name="Content Placeholder 2"/>
          <p:cNvSpPr>
            <a:spLocks noGrp="1"/>
          </p:cNvSpPr>
          <p:nvPr>
            <p:ph idx="1"/>
          </p:nvPr>
        </p:nvSpPr>
        <p:spPr>
          <a:xfrm>
            <a:off x="130629" y="1122239"/>
            <a:ext cx="6879771" cy="2166327"/>
          </a:xfrm>
        </p:spPr>
        <p:txBody>
          <a:bodyPr>
            <a:normAutofit/>
          </a:bodyPr>
          <a:lstStyle/>
          <a:p>
            <a:r>
              <a:rPr lang="sr-Latn-RS" sz="2400" dirty="0"/>
              <a:t>Boju doživljavamo kao energiju svetlosnog izvora</a:t>
            </a:r>
          </a:p>
          <a:p>
            <a:endParaRPr lang="sr-Latn-RS" dirty="0"/>
          </a:p>
          <a:p>
            <a:endParaRPr lang="sr-Latn-RS" dirty="0"/>
          </a:p>
          <a:p>
            <a:endParaRPr lang="sr-Latn-RS" dirty="0"/>
          </a:p>
          <a:p>
            <a:pPr marL="0" indent="0">
              <a:buNone/>
            </a:pPr>
            <a:endParaRPr lang="sr-Latn-RS" dirty="0"/>
          </a:p>
          <a:p>
            <a:pPr lvl="1"/>
            <a:endParaRPr lang="en-US" dirty="0"/>
          </a:p>
        </p:txBody>
      </p:sp>
      <p:sp>
        <p:nvSpPr>
          <p:cNvPr id="4" name="Rectangle 3"/>
          <p:cNvSpPr/>
          <p:nvPr/>
        </p:nvSpPr>
        <p:spPr>
          <a:xfrm>
            <a:off x="130629" y="3435262"/>
            <a:ext cx="4212771" cy="3046988"/>
          </a:xfrm>
          <a:prstGeom prst="rect">
            <a:avLst/>
          </a:prstGeom>
        </p:spPr>
        <p:txBody>
          <a:bodyPr wrap="square">
            <a:spAutoFit/>
          </a:bodyPr>
          <a:lstStyle/>
          <a:p>
            <a:pPr marL="342900" indent="-342900">
              <a:buFont typeface="Arial" pitchFamily="34" charset="0"/>
              <a:buChar char="•"/>
            </a:pPr>
            <a:r>
              <a:rPr lang="sr-Latn-RS" sz="2400" dirty="0"/>
              <a:t>Predstavnik aditivnog modela je RGB </a:t>
            </a:r>
            <a:r>
              <a:rPr lang="sr-Latn-RS" sz="2400" i="1" dirty="0"/>
              <a:t>(Red, Green, Blue)</a:t>
            </a:r>
          </a:p>
          <a:p>
            <a:pPr marL="342900" indent="-342900">
              <a:buFont typeface="Arial" pitchFamily="34" charset="0"/>
              <a:buChar char="•"/>
            </a:pPr>
            <a:endParaRPr lang="sr-Latn-RS" sz="2400" i="1" dirty="0"/>
          </a:p>
          <a:p>
            <a:pPr marL="342900" indent="-342900">
              <a:buFont typeface="Arial" pitchFamily="34" charset="0"/>
              <a:buChar char="•"/>
            </a:pPr>
            <a:r>
              <a:rPr lang="en-US" sz="2400" dirty="0" err="1"/>
              <a:t>Ove</a:t>
            </a:r>
            <a:r>
              <a:rPr lang="en-US" sz="2400" dirty="0"/>
              <a:t> tri </a:t>
            </a:r>
            <a:r>
              <a:rPr lang="en-US" sz="2400" dirty="0" err="1"/>
              <a:t>vrednosti</a:t>
            </a:r>
            <a:r>
              <a:rPr lang="en-US" sz="2400" dirty="0"/>
              <a:t> </a:t>
            </a:r>
            <a:r>
              <a:rPr lang="en-US" sz="2400" dirty="0" err="1"/>
              <a:t>odre</a:t>
            </a:r>
            <a:r>
              <a:rPr lang="sr-Latn-RS" sz="2400" dirty="0"/>
              <a:t>đ</a:t>
            </a:r>
            <a:r>
              <a:rPr lang="en-US" sz="2400" dirty="0" err="1"/>
              <a:t>uju</a:t>
            </a:r>
            <a:r>
              <a:rPr lang="en-US" sz="2400" dirty="0"/>
              <a:t> </a:t>
            </a:r>
            <a:r>
              <a:rPr lang="sr-Latn-RS" sz="2400" dirty="0"/>
              <a:t>koordinate u 3D prostoru</a:t>
            </a:r>
          </a:p>
          <a:p>
            <a:pPr marL="342900" indent="-342900">
              <a:buFont typeface="Arial" pitchFamily="34" charset="0"/>
              <a:buChar char="•"/>
            </a:pPr>
            <a:endParaRPr lang="en-US" sz="2400" dirty="0"/>
          </a:p>
          <a:p>
            <a:pPr marL="342900" indent="-342900">
              <a:buFont typeface="Arial" pitchFamily="34" charset="0"/>
              <a:buChar char="•"/>
            </a:pPr>
            <a:r>
              <a:rPr lang="en-US" sz="2400" dirty="0" err="1"/>
              <a:t>Ponekad</a:t>
            </a:r>
            <a:r>
              <a:rPr lang="en-US" sz="2400" dirty="0"/>
              <a:t> se </a:t>
            </a:r>
            <a:r>
              <a:rPr lang="en-US" sz="2400" dirty="0" err="1"/>
              <a:t>dodaje</a:t>
            </a:r>
            <a:r>
              <a:rPr lang="en-US" sz="2400" dirty="0"/>
              <a:t> </a:t>
            </a:r>
            <a:r>
              <a:rPr lang="en-US" sz="2400" dirty="0" err="1"/>
              <a:t>i</a:t>
            </a:r>
            <a:r>
              <a:rPr lang="en-US" sz="2400" dirty="0"/>
              <a:t> </a:t>
            </a:r>
            <a:r>
              <a:rPr lang="en-US" sz="2400" dirty="0" err="1"/>
              <a:t>jedan</a:t>
            </a:r>
            <a:r>
              <a:rPr lang="en-US" sz="2400" dirty="0"/>
              <a:t> </a:t>
            </a:r>
            <a:r>
              <a:rPr lang="en-US" sz="2400" dirty="0" err="1"/>
              <a:t>kanal</a:t>
            </a:r>
            <a:r>
              <a:rPr lang="en-US" sz="2400" dirty="0"/>
              <a:t> </a:t>
            </a:r>
            <a:r>
              <a:rPr lang="en-US" sz="2400" dirty="0" err="1"/>
              <a:t>za</a:t>
            </a:r>
            <a:r>
              <a:rPr lang="en-US" sz="2400" dirty="0"/>
              <a:t> </a:t>
            </a:r>
            <a:r>
              <a:rPr lang="en-US" sz="2400" dirty="0" err="1"/>
              <a:t>providnost</a:t>
            </a:r>
            <a:r>
              <a:rPr lang="en-US" sz="2400" dirty="0"/>
              <a:t> </a:t>
            </a:r>
            <a:r>
              <a:rPr lang="en-US" sz="2400" i="1" dirty="0"/>
              <a:t>alpha</a:t>
            </a:r>
            <a:endParaRPr lang="sr-Latn-RS" sz="240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5600" y="1151466"/>
            <a:ext cx="2307771" cy="2137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3532263"/>
            <a:ext cx="4441371" cy="2949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Speech Bubble: Rectangle with Corners Rounded 6">
            <a:extLst>
              <a:ext uri="{FF2B5EF4-FFF2-40B4-BE49-F238E27FC236}">
                <a16:creationId xmlns:a16="http://schemas.microsoft.com/office/drawing/2014/main" id="{BB23255F-AE68-4E15-8A38-6CD428698C61}"/>
              </a:ext>
            </a:extLst>
          </p:cNvPr>
          <p:cNvSpPr/>
          <p:nvPr/>
        </p:nvSpPr>
        <p:spPr>
          <a:xfrm>
            <a:off x="3234773" y="1606653"/>
            <a:ext cx="3184742" cy="715089"/>
          </a:xfrm>
          <a:prstGeom prst="wedgeRoundRectCallout">
            <a:avLst>
              <a:gd name="adj1" fmla="val 83948"/>
              <a:gd name="adj2" fmla="val 29217"/>
              <a:gd name="adj3" fmla="val 16667"/>
            </a:avLst>
          </a:prstGeom>
          <a:solidFill>
            <a:schemeClr val="bg1"/>
          </a:solidFill>
          <a:ln>
            <a:solidFill>
              <a:schemeClr val="tx1"/>
            </a:solidFill>
          </a:ln>
        </p:spPr>
        <p:txBody>
          <a:bodyPr wrap="square">
            <a:spAutoFit/>
          </a:bodyPr>
          <a:lstStyle/>
          <a:p>
            <a:pPr algn="ctr"/>
            <a:r>
              <a:rPr lang="sr-Latn-RS" dirty="0"/>
              <a:t>Ako se aktiviraju dva izvora svetlosti </a:t>
            </a:r>
            <a:r>
              <a:rPr lang="en-US" dirty="0" err="1"/>
              <a:t>signali</a:t>
            </a:r>
            <a:r>
              <a:rPr lang="en-US" dirty="0"/>
              <a:t> se </a:t>
            </a:r>
            <a:r>
              <a:rPr lang="en-US" dirty="0" err="1"/>
              <a:t>sabiraju</a:t>
            </a:r>
            <a:endParaRPr lang="sr-Latn-RS" dirty="0"/>
          </a:p>
        </p:txBody>
      </p:sp>
      <p:sp>
        <p:nvSpPr>
          <p:cNvPr id="10" name="Speech Bubble: Rectangle with Corners Rounded 9">
            <a:extLst>
              <a:ext uri="{FF2B5EF4-FFF2-40B4-BE49-F238E27FC236}">
                <a16:creationId xmlns:a16="http://schemas.microsoft.com/office/drawing/2014/main" id="{A3D04371-583B-42E5-BD55-F02EEC8F8690}"/>
              </a:ext>
            </a:extLst>
          </p:cNvPr>
          <p:cNvSpPr/>
          <p:nvPr/>
        </p:nvSpPr>
        <p:spPr>
          <a:xfrm>
            <a:off x="3236861" y="2468438"/>
            <a:ext cx="3184742" cy="715089"/>
          </a:xfrm>
          <a:prstGeom prst="wedgeRoundRectCallout">
            <a:avLst>
              <a:gd name="adj1" fmla="val 93388"/>
              <a:gd name="adj2" fmla="val -68876"/>
              <a:gd name="adj3" fmla="val 16667"/>
            </a:avLst>
          </a:prstGeom>
          <a:solidFill>
            <a:schemeClr val="bg1"/>
          </a:solidFill>
          <a:ln>
            <a:solidFill>
              <a:schemeClr val="tx1"/>
            </a:solidFill>
          </a:ln>
        </p:spPr>
        <p:txBody>
          <a:bodyPr wrap="square">
            <a:spAutoFit/>
          </a:bodyPr>
          <a:lstStyle/>
          <a:p>
            <a:r>
              <a:rPr lang="sr-Latn-RS" dirty="0"/>
              <a:t>Maksimalni nadražaj svih ćelija stvara efekat bele svetlosti</a:t>
            </a:r>
          </a:p>
        </p:txBody>
      </p:sp>
    </p:spTree>
    <p:extLst>
      <p:ext uri="{BB962C8B-B14F-4D97-AF65-F5344CB8AC3E}">
        <p14:creationId xmlns:p14="http://schemas.microsoft.com/office/powerpoint/2010/main" val="1482121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74"/>
                                        </p:tgtEl>
                                        <p:attrNameLst>
                                          <p:attrName>style.visibility</p:attrName>
                                        </p:attrNameLst>
                                      </p:cBhvr>
                                      <p:to>
                                        <p:strVal val="visible"/>
                                      </p:to>
                                    </p:set>
                                    <p:animEffect transition="in" filter="fade">
                                      <p:cBhvr>
                                        <p:cTn id="12" dur="500"/>
                                        <p:tgtEl>
                                          <p:spTgt spid="307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righ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right)">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Effect transition="in" filter="fade">
                                      <p:cBhvr>
                                        <p:cTn id="27" dur="500"/>
                                        <p:tgtEl>
                                          <p:spTgt spid="4">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076"/>
                                        </p:tgtEl>
                                        <p:attrNameLst>
                                          <p:attrName>style.visibility</p:attrName>
                                        </p:attrNameLst>
                                      </p:cBhvr>
                                      <p:to>
                                        <p:strVal val="visible"/>
                                      </p:to>
                                    </p:set>
                                    <p:animEffect transition="in" filter="fade">
                                      <p:cBhvr>
                                        <p:cTn id="32" dur="500"/>
                                        <p:tgtEl>
                                          <p:spTgt spid="307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2" end="2"/>
                                            </p:txEl>
                                          </p:spTgt>
                                        </p:tgtEl>
                                        <p:attrNameLst>
                                          <p:attrName>style.visibility</p:attrName>
                                        </p:attrNameLst>
                                      </p:cBhvr>
                                      <p:to>
                                        <p:strVal val="visible"/>
                                      </p:to>
                                    </p:set>
                                    <p:animEffect transition="in" filter="fade">
                                      <p:cBhvr>
                                        <p:cTn id="37" dur="500"/>
                                        <p:tgtEl>
                                          <p:spTgt spid="4">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4" end="4"/>
                                            </p:txEl>
                                          </p:spTgt>
                                        </p:tgtEl>
                                        <p:attrNameLst>
                                          <p:attrName>style.visibility</p:attrName>
                                        </p:attrNameLst>
                                      </p:cBhvr>
                                      <p:to>
                                        <p:strVal val="visible"/>
                                      </p:to>
                                    </p:set>
                                    <p:animEffect transition="in" filter="fade">
                                      <p:cBhvr>
                                        <p:cTn id="4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Hue Saturation Value (HSV) model</a:t>
            </a:r>
          </a:p>
        </p:txBody>
      </p:sp>
      <p:sp>
        <p:nvSpPr>
          <p:cNvPr id="3" name="Content Placeholder 2"/>
          <p:cNvSpPr>
            <a:spLocks noGrp="1"/>
          </p:cNvSpPr>
          <p:nvPr>
            <p:ph idx="1"/>
          </p:nvPr>
        </p:nvSpPr>
        <p:spPr>
          <a:xfrm>
            <a:off x="130629" y="1122239"/>
            <a:ext cx="8882742" cy="401761"/>
          </a:xfrm>
        </p:spPr>
        <p:txBody>
          <a:bodyPr>
            <a:normAutofit fontScale="92500" lnSpcReduction="20000"/>
          </a:bodyPr>
          <a:lstStyle/>
          <a:p>
            <a:r>
              <a:rPr lang="en-US" dirty="0" err="1"/>
              <a:t>Bazira</a:t>
            </a:r>
            <a:r>
              <a:rPr lang="en-US" dirty="0"/>
              <a:t> se </a:t>
            </a:r>
            <a:r>
              <a:rPr lang="en-US" dirty="0" err="1"/>
              <a:t>na</a:t>
            </a:r>
            <a:r>
              <a:rPr lang="en-US" dirty="0"/>
              <a:t> </a:t>
            </a:r>
            <a:r>
              <a:rPr lang="en-US" dirty="0" err="1"/>
              <a:t>ljudsko</a:t>
            </a:r>
            <a:r>
              <a:rPr lang="sr-Latn-RS" dirty="0"/>
              <a:t>m</a:t>
            </a:r>
            <a:r>
              <a:rPr lang="en-US" dirty="0"/>
              <a:t> </a:t>
            </a:r>
            <a:r>
              <a:rPr lang="sr-Latn-RS" dirty="0"/>
              <a:t>mentalnom modelu</a:t>
            </a:r>
            <a:endParaRPr lang="en-US" dirty="0"/>
          </a:p>
        </p:txBody>
      </p:sp>
      <mc:AlternateContent xmlns:mc="http://schemas.openxmlformats.org/markup-compatibility/2006">
        <mc:Choice xmlns:a14="http://schemas.microsoft.com/office/drawing/2010/main" Requires="a14">
          <p:sp>
            <p:nvSpPr>
              <p:cNvPr id="5" name="Content Placeholder 2"/>
              <p:cNvSpPr txBox="1">
                <a:spLocks/>
              </p:cNvSpPr>
              <p:nvPr/>
            </p:nvSpPr>
            <p:spPr>
              <a:xfrm>
                <a:off x="3352800" y="1676402"/>
                <a:ext cx="5660571" cy="214503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sr-Latn-RS" sz="2600" i="1" dirty="0" err="1"/>
                  <a:t>Hue</a:t>
                </a:r>
                <a:r>
                  <a:rPr lang="sr-Latn-RS" sz="2600" i="1" dirty="0"/>
                  <a:t>: </a:t>
                </a:r>
                <a:r>
                  <a:rPr lang="sr-Latn-RS" sz="2600" dirty="0"/>
                  <a:t>ugao mereno od vertikale (izbor boje, </a:t>
                </a:r>
                <a14:m>
                  <m:oMath xmlns:m="http://schemas.openxmlformats.org/officeDocument/2006/math">
                    <m:r>
                      <a:rPr lang="sr-Latn-RS" sz="2600" b="0" i="1" smtClean="0">
                        <a:latin typeface="Cambria Math"/>
                      </a:rPr>
                      <m:t>0</m:t>
                    </m:r>
                    <m:r>
                      <a:rPr lang="en-US" sz="2600" b="0" i="1" smtClean="0">
                        <a:latin typeface="Cambria Math"/>
                      </a:rPr>
                      <m:t>°</m:t>
                    </m:r>
                  </m:oMath>
                </a14:m>
                <a:r>
                  <a:rPr lang="en-US" sz="2600" dirty="0"/>
                  <a:t> crvena, </a:t>
                </a:r>
                <a14:m>
                  <m:oMath xmlns:m="http://schemas.openxmlformats.org/officeDocument/2006/math">
                    <m:r>
                      <a:rPr lang="en-US" sz="2600" b="0" i="1" smtClean="0">
                        <a:latin typeface="Cambria Math"/>
                      </a:rPr>
                      <m:t>120°</m:t>
                    </m:r>
                  </m:oMath>
                </a14:m>
                <a:r>
                  <a:rPr lang="en-US" sz="2600" dirty="0"/>
                  <a:t> </a:t>
                </a:r>
                <a:r>
                  <a:rPr lang="en-US" sz="2600" dirty="0" err="1"/>
                  <a:t>zelena</a:t>
                </a:r>
                <a:r>
                  <a:rPr lang="en-US" sz="2600" dirty="0"/>
                  <a:t>, </a:t>
                </a:r>
                <a14:m>
                  <m:oMath xmlns:m="http://schemas.openxmlformats.org/officeDocument/2006/math">
                    <m:r>
                      <a:rPr lang="en-US" sz="2600" b="0" i="1" smtClean="0">
                        <a:latin typeface="Cambria Math"/>
                      </a:rPr>
                      <m:t>240°</m:t>
                    </m:r>
                  </m:oMath>
                </a14:m>
                <a:r>
                  <a:rPr lang="en-US" sz="2600" dirty="0"/>
                  <a:t> plava</a:t>
                </a:r>
                <a:r>
                  <a:rPr lang="sr-Latn-RS" sz="2600" dirty="0"/>
                  <a:t>)</a:t>
                </a:r>
                <a:endParaRPr lang="sr-Latn-RS" sz="2600" i="1" dirty="0"/>
              </a:p>
              <a:p>
                <a:r>
                  <a:rPr lang="sr-Latn-RS" sz="2600" i="1" dirty="0"/>
                  <a:t>Saturation</a:t>
                </a:r>
                <a:r>
                  <a:rPr lang="sr-Latn-RS" sz="2600" dirty="0"/>
                  <a:t>: </a:t>
                </a:r>
                <a:r>
                  <a:rPr lang="en-US" sz="2600" dirty="0" err="1"/>
                  <a:t>koli</a:t>
                </a:r>
                <a:r>
                  <a:rPr lang="sr-Latn-RS" sz="2600" dirty="0"/>
                  <a:t>čina sive u boji 0% -100%</a:t>
                </a:r>
                <a:endParaRPr lang="sr-Latn-RS" sz="2600" i="1" dirty="0"/>
              </a:p>
              <a:p>
                <a:r>
                  <a:rPr lang="sr-Latn-RS" sz="2600" i="1" dirty="0"/>
                  <a:t>Value </a:t>
                </a:r>
                <a:r>
                  <a:rPr lang="sr-Latn-RS" sz="2600" dirty="0"/>
                  <a:t>(</a:t>
                </a:r>
                <a:r>
                  <a:rPr lang="sr-Latn-RS" sz="2600" i="1" dirty="0"/>
                  <a:t>brightness</a:t>
                </a:r>
                <a:r>
                  <a:rPr lang="sr-Latn-RS" sz="2600" dirty="0"/>
                  <a:t>)</a:t>
                </a:r>
                <a:r>
                  <a:rPr lang="sr-Latn-RS" sz="2600" i="1" dirty="0"/>
                  <a:t>: </a:t>
                </a:r>
                <a:r>
                  <a:rPr lang="en-US" sz="2600" dirty="0" err="1"/>
                  <a:t>nijanse</a:t>
                </a:r>
                <a:r>
                  <a:rPr lang="en-US" sz="2600" dirty="0"/>
                  <a:t> </a:t>
                </a:r>
                <a:r>
                  <a:rPr lang="en-US" sz="2600" dirty="0" err="1"/>
                  <a:t>sive</a:t>
                </a:r>
                <a:r>
                  <a:rPr lang="en-US" sz="2600" dirty="0"/>
                  <a:t> (</a:t>
                </a:r>
                <a:r>
                  <a:rPr lang="sr-Latn-RS" sz="2600" dirty="0"/>
                  <a:t>0% - 100%</a:t>
                </a:r>
                <a:r>
                  <a:rPr lang="en-US" sz="2600" dirty="0"/>
                  <a:t>)</a:t>
                </a:r>
                <a:endParaRPr lang="sr-Latn-RS" sz="2600" dirty="0"/>
              </a:p>
            </p:txBody>
          </p:sp>
        </mc:Choice>
        <mc:Fallback>
          <p:sp>
            <p:nvSpPr>
              <p:cNvPr id="5" name="Content Placeholder 2"/>
              <p:cNvSpPr txBox="1">
                <a:spLocks noRot="1" noChangeAspect="1" noMove="1" noResize="1" noEditPoints="1" noAdjustHandles="1" noChangeArrowheads="1" noChangeShapeType="1" noTextEdit="1"/>
              </p:cNvSpPr>
              <p:nvPr/>
            </p:nvSpPr>
            <p:spPr>
              <a:xfrm>
                <a:off x="3352800" y="1676402"/>
                <a:ext cx="5660571" cy="2145030"/>
              </a:xfrm>
              <a:prstGeom prst="rect">
                <a:avLst/>
              </a:prstGeom>
              <a:blipFill>
                <a:blip r:embed="rId3"/>
                <a:stretch>
                  <a:fillRect l="-1399" t="-3977"/>
                </a:stretch>
              </a:blipFill>
            </p:spPr>
            <p:txBody>
              <a:bodyPr/>
              <a:lstStyle/>
              <a:p>
                <a:r>
                  <a:rPr lang="en-US">
                    <a:noFill/>
                  </a:rPr>
                  <a:t> </a:t>
                </a:r>
              </a:p>
            </p:txBody>
          </p:sp>
        </mc:Fallback>
      </mc:AlternateContent>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0999" y="1706880"/>
            <a:ext cx="2819401" cy="2114551"/>
          </a:xfrm>
          <a:prstGeom prst="rect">
            <a:avLst/>
          </a:prstGeom>
        </p:spPr>
      </p:pic>
      <p:sp>
        <p:nvSpPr>
          <p:cNvPr id="6" name="Rectangle 5"/>
          <p:cNvSpPr/>
          <p:nvPr/>
        </p:nvSpPr>
        <p:spPr>
          <a:xfrm>
            <a:off x="166166" y="4263240"/>
            <a:ext cx="3526971" cy="1323439"/>
          </a:xfrm>
          <a:prstGeom prst="rect">
            <a:avLst/>
          </a:prstGeom>
        </p:spPr>
        <p:txBody>
          <a:bodyPr wrap="square">
            <a:spAutoFit/>
          </a:bodyPr>
          <a:lstStyle/>
          <a:p>
            <a:pPr algn="ctr"/>
            <a:r>
              <a:rPr lang="sr-Latn-RS" sz="2000" dirty="0"/>
              <a:t>Ova reprezentacija je posebno pogodna kada želimo da segmentišemo sliku na osnovu boje (nezavisno od intenziteta)</a:t>
            </a:r>
          </a:p>
        </p:txBody>
      </p:sp>
      <p:grpSp>
        <p:nvGrpSpPr>
          <p:cNvPr id="10" name="Group 9"/>
          <p:cNvGrpSpPr/>
          <p:nvPr/>
        </p:nvGrpSpPr>
        <p:grpSpPr>
          <a:xfrm>
            <a:off x="3882688" y="4092476"/>
            <a:ext cx="5130683" cy="1664968"/>
            <a:chOff x="4495800" y="4262072"/>
            <a:chExt cx="5130683" cy="1664968"/>
          </a:xfrm>
        </p:grpSpPr>
        <p:pic>
          <p:nvPicPr>
            <p:cNvPr id="7" name="Picture 6"/>
            <p:cNvPicPr/>
            <p:nvPr/>
          </p:nvPicPr>
          <p:blipFill rotWithShape="1">
            <a:blip r:embed="rId5">
              <a:extLst>
                <a:ext uri="{28A0092B-C50C-407E-A947-70E740481C1C}">
                  <a14:useLocalDpi xmlns:a14="http://schemas.microsoft.com/office/drawing/2010/main" val="0"/>
                </a:ext>
              </a:extLst>
            </a:blip>
            <a:srcRect l="12366" t="13115" r="59219" b="7523"/>
            <a:stretch/>
          </p:blipFill>
          <p:spPr>
            <a:xfrm>
              <a:off x="4495800" y="4262072"/>
              <a:ext cx="1748852" cy="1664968"/>
            </a:xfrm>
            <a:prstGeom prst="rect">
              <a:avLst/>
            </a:prstGeom>
          </p:spPr>
        </p:pic>
        <p:pic>
          <p:nvPicPr>
            <p:cNvPr id="8" name="Picture 7"/>
            <p:cNvPicPr/>
            <p:nvPr/>
          </p:nvPicPr>
          <p:blipFill rotWithShape="1">
            <a:blip r:embed="rId5">
              <a:extLst>
                <a:ext uri="{28A0092B-C50C-407E-A947-70E740481C1C}">
                  <a14:useLocalDpi xmlns:a14="http://schemas.microsoft.com/office/drawing/2010/main" val="0"/>
                </a:ext>
              </a:extLst>
            </a:blip>
            <a:srcRect l="59332" t="13115" r="13230" b="7523"/>
            <a:stretch/>
          </p:blipFill>
          <p:spPr>
            <a:xfrm>
              <a:off x="6236078" y="4262072"/>
              <a:ext cx="1688722" cy="1664968"/>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62275" y="4262452"/>
              <a:ext cx="1664208" cy="1664208"/>
            </a:xfrm>
            <a:prstGeom prst="rect">
              <a:avLst/>
            </a:prstGeom>
          </p:spPr>
        </p:pic>
      </p:grpSp>
      <p:sp>
        <p:nvSpPr>
          <p:cNvPr id="11" name="Rectangle 10"/>
          <p:cNvSpPr/>
          <p:nvPr/>
        </p:nvSpPr>
        <p:spPr>
          <a:xfrm>
            <a:off x="3882688" y="5820276"/>
            <a:ext cx="5130683" cy="646331"/>
          </a:xfrm>
          <a:prstGeom prst="rect">
            <a:avLst/>
          </a:prstGeom>
        </p:spPr>
        <p:txBody>
          <a:bodyPr wrap="square">
            <a:spAutoFit/>
          </a:bodyPr>
          <a:lstStyle/>
          <a:p>
            <a:pPr algn="ctr"/>
            <a:r>
              <a:rPr lang="sr-Latn-RS" dirty="0"/>
              <a:t>Izdvajanje šake od pozadine (koriste se pragovi za prepoznavanje boje kože)</a:t>
            </a:r>
            <a:endParaRPr lang="en-US" dirty="0"/>
          </a:p>
        </p:txBody>
      </p:sp>
    </p:spTree>
    <p:extLst>
      <p:ext uri="{BB962C8B-B14F-4D97-AF65-F5344CB8AC3E}">
        <p14:creationId xmlns:p14="http://schemas.microsoft.com/office/powerpoint/2010/main" val="3377931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fade">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fade">
                                      <p:cBhvr>
                                        <p:cTn id="22" dur="500"/>
                                        <p:tgtEl>
                                          <p:spTgt spid="5">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Suptraktivni (pigmentni) modeli</a:t>
            </a:r>
            <a:endParaRPr lang="en-US" dirty="0"/>
          </a:p>
        </p:txBody>
      </p:sp>
      <p:sp>
        <p:nvSpPr>
          <p:cNvPr id="3" name="Content Placeholder 2"/>
          <p:cNvSpPr>
            <a:spLocks noGrp="1"/>
          </p:cNvSpPr>
          <p:nvPr>
            <p:ph idx="1"/>
          </p:nvPr>
        </p:nvSpPr>
        <p:spPr>
          <a:xfrm>
            <a:off x="130629" y="1122239"/>
            <a:ext cx="8882742" cy="2001961"/>
          </a:xfrm>
        </p:spPr>
        <p:txBody>
          <a:bodyPr>
            <a:normAutofit fontScale="92500"/>
          </a:bodyPr>
          <a:lstStyle/>
          <a:p>
            <a:r>
              <a:rPr lang="sr-Latn-RS" dirty="0"/>
              <a:t>Bazira se na činjenici da je boja objekta energija svetlosti koja se reflektovala o dati objekat</a:t>
            </a:r>
          </a:p>
          <a:p>
            <a:r>
              <a:rPr lang="sr-Latn-RS" dirty="0"/>
              <a:t>Slike na platnu se formiraju tako što se na platno nanosi pigment – sa svakom bojom se </a:t>
            </a:r>
            <a:r>
              <a:rPr lang="sr-Latn-RS" i="1" dirty="0"/>
              <a:t>oduzima</a:t>
            </a:r>
            <a:r>
              <a:rPr lang="sr-Latn-RS" dirty="0"/>
              <a:t> neka komponenta iz reflektovanog dela spektra i tako se formira doživljaj boje</a:t>
            </a: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7958" y="3429000"/>
            <a:ext cx="3138842" cy="2752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3429000"/>
            <a:ext cx="5099020" cy="312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a:extLst>
              <a:ext uri="{FF2B5EF4-FFF2-40B4-BE49-F238E27FC236}">
                <a16:creationId xmlns:a16="http://schemas.microsoft.com/office/drawing/2014/main" id="{2D499A16-3467-4F95-9CC7-0CFEBCCC24E0}"/>
              </a:ext>
            </a:extLst>
          </p:cNvPr>
          <p:cNvSpPr/>
          <p:nvPr/>
        </p:nvSpPr>
        <p:spPr>
          <a:xfrm>
            <a:off x="5894480" y="6181631"/>
            <a:ext cx="2445798" cy="369332"/>
          </a:xfrm>
          <a:prstGeom prst="rect">
            <a:avLst/>
          </a:prstGeom>
        </p:spPr>
        <p:txBody>
          <a:bodyPr wrap="none">
            <a:spAutoFit/>
          </a:bodyPr>
          <a:lstStyle/>
          <a:p>
            <a:r>
              <a:rPr lang="sr-Latn-RS" dirty="0"/>
              <a:t>Predstavnik: CMY/CMYK</a:t>
            </a:r>
            <a:endParaRPr lang="en-US" dirty="0"/>
          </a:p>
        </p:txBody>
      </p:sp>
    </p:spTree>
    <p:extLst>
      <p:ext uri="{BB962C8B-B14F-4D97-AF65-F5344CB8AC3E}">
        <p14:creationId xmlns:p14="http://schemas.microsoft.com/office/powerpoint/2010/main" val="2652291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02"/>
                                        </p:tgtEl>
                                        <p:attrNameLst>
                                          <p:attrName>style.visibility</p:attrName>
                                        </p:attrNameLst>
                                      </p:cBhvr>
                                      <p:to>
                                        <p:strVal val="visible"/>
                                      </p:to>
                                    </p:set>
                                    <p:animEffect transition="in" filter="fade">
                                      <p:cBhvr>
                                        <p:cTn id="12" dur="500"/>
                                        <p:tgtEl>
                                          <p:spTgt spid="410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nodeType="withEffect">
                                  <p:stCondLst>
                                    <p:cond delay="0"/>
                                  </p:stCondLst>
                                  <p:childTnLst>
                                    <p:set>
                                      <p:cBhvr>
                                        <p:cTn id="24" dur="1" fill="hold">
                                          <p:stCondLst>
                                            <p:cond delay="0"/>
                                          </p:stCondLst>
                                        </p:cTn>
                                        <p:tgtEl>
                                          <p:spTgt spid="4099"/>
                                        </p:tgtEl>
                                        <p:attrNameLst>
                                          <p:attrName>style.visibility</p:attrName>
                                        </p:attrNameLst>
                                      </p:cBhvr>
                                      <p:to>
                                        <p:strVal val="visible"/>
                                      </p:to>
                                    </p:set>
                                    <p:animEffect transition="in" filter="fade">
                                      <p:cBhvr>
                                        <p:cTn id="25" dur="500"/>
                                        <p:tgtEl>
                                          <p:spTgt spid="40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Kako konvertovati RGB u </a:t>
            </a:r>
            <a:r>
              <a:rPr lang="sr-Latn-RS" dirty="0" err="1"/>
              <a:t>Grayscale</a:t>
            </a:r>
            <a:r>
              <a:rPr lang="en-US" dirty="0"/>
              <a: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marL="514350" indent="-514350">
                  <a:spcAft>
                    <a:spcPts val="600"/>
                  </a:spcAft>
                  <a:buFont typeface="+mj-lt"/>
                  <a:buAutoNum type="arabicPeriod"/>
                </a:pPr>
                <a:r>
                  <a:rPr lang="sr-Latn-RS" dirty="0">
                    <a:latin typeface="Calibri (Body)"/>
                  </a:rPr>
                  <a:t>Srednja vrednost </a:t>
                </a:r>
                <a:r>
                  <a:rPr lang="sr-Latn-RS" i="1" dirty="0">
                    <a:latin typeface="Calibri (Body)"/>
                  </a:rPr>
                  <a:t>RGB</a:t>
                </a:r>
                <a:r>
                  <a:rPr lang="sr-Latn-RS" dirty="0">
                    <a:latin typeface="Calibri (Body)"/>
                  </a:rPr>
                  <a:t> komponenti:</a:t>
                </a:r>
                <a:endParaRPr lang="sr-Latn-RS" i="1" dirty="0">
                  <a:latin typeface="Cambria Math"/>
                </a:endParaRPr>
              </a:p>
              <a:p>
                <a:pPr marL="0" indent="0">
                  <a:buNone/>
                </a:pPr>
                <a14:m>
                  <m:oMathPara xmlns:m="http://schemas.openxmlformats.org/officeDocument/2006/math">
                    <m:oMathParaPr>
                      <m:jc m:val="centerGroup"/>
                    </m:oMathParaPr>
                    <m:oMath xmlns:m="http://schemas.openxmlformats.org/officeDocument/2006/math">
                      <m:r>
                        <a:rPr lang="sr-Latn-RS" i="1">
                          <a:latin typeface="Cambria Math"/>
                        </a:rPr>
                        <m:t>𝑌</m:t>
                      </m:r>
                      <m:r>
                        <a:rPr lang="en-US" i="1">
                          <a:latin typeface="Cambria Math"/>
                        </a:rPr>
                        <m:t>=</m:t>
                      </m:r>
                      <m:f>
                        <m:fPr>
                          <m:ctrlPr>
                            <a:rPr lang="en-US" i="1">
                              <a:latin typeface="Cambria Math" panose="02040503050406030204" pitchFamily="18" charset="0"/>
                            </a:rPr>
                          </m:ctrlPr>
                        </m:fPr>
                        <m:num>
                          <m:d>
                            <m:dPr>
                              <m:ctrlPr>
                                <a:rPr lang="en-US" i="1">
                                  <a:latin typeface="Cambria Math" panose="02040503050406030204" pitchFamily="18" charset="0"/>
                                </a:rPr>
                              </m:ctrlPr>
                            </m:dPr>
                            <m:e>
                              <m:r>
                                <a:rPr lang="en-US" i="1">
                                  <a:latin typeface="Cambria Math"/>
                                </a:rPr>
                                <m:t>𝑅</m:t>
                              </m:r>
                              <m:r>
                                <a:rPr lang="en-US" i="1">
                                  <a:latin typeface="Cambria Math"/>
                                </a:rPr>
                                <m:t>+</m:t>
                              </m:r>
                              <m:r>
                                <a:rPr lang="en-US" i="1">
                                  <a:latin typeface="Cambria Math"/>
                                </a:rPr>
                                <m:t>𝐺</m:t>
                              </m:r>
                              <m:r>
                                <a:rPr lang="en-US" i="1">
                                  <a:latin typeface="Cambria Math"/>
                                </a:rPr>
                                <m:t>+</m:t>
                              </m:r>
                              <m:r>
                                <a:rPr lang="en-US" i="1">
                                  <a:latin typeface="Cambria Math"/>
                                </a:rPr>
                                <m:t>𝐵</m:t>
                              </m:r>
                            </m:e>
                          </m:d>
                        </m:num>
                        <m:den>
                          <m:r>
                            <a:rPr lang="en-US" i="1">
                              <a:latin typeface="Cambria Math"/>
                            </a:rPr>
                            <m:t>3</m:t>
                          </m:r>
                        </m:den>
                      </m:f>
                    </m:oMath>
                  </m:oMathPara>
                </a14:m>
                <a:endParaRPr lang="sr-Latn-RS" i="1" dirty="0">
                  <a:latin typeface="Cambria Math"/>
                </a:endParaRPr>
              </a:p>
              <a:p>
                <a:pPr marL="396875" indent="-396875">
                  <a:spcAft>
                    <a:spcPts val="600"/>
                  </a:spcAft>
                  <a:buNone/>
                </a:pPr>
                <a:endParaRPr lang="sr-Latn-RS" i="1" dirty="0">
                  <a:latin typeface="Cambria Math"/>
                </a:endParaRP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3"/>
                <a:stretch>
                  <a:fillRect l="-1166" t="-2021"/>
                </a:stretch>
              </a:blipFill>
            </p:spPr>
            <p:txBody>
              <a:bodyPr/>
              <a:lstStyle/>
              <a:p>
                <a:r>
                  <a:rPr lang="en-US">
                    <a:noFill/>
                  </a:rPr>
                  <a:t> </a:t>
                </a:r>
              </a:p>
            </p:txBody>
          </p:sp>
        </mc:Fallback>
      </mc:AlternateContent>
      <p:grpSp>
        <p:nvGrpSpPr>
          <p:cNvPr id="9" name="Group 8"/>
          <p:cNvGrpSpPr/>
          <p:nvPr/>
        </p:nvGrpSpPr>
        <p:grpSpPr>
          <a:xfrm>
            <a:off x="460249" y="2628899"/>
            <a:ext cx="8223503" cy="3108961"/>
            <a:chOff x="228600" y="2628899"/>
            <a:chExt cx="8223503" cy="3108961"/>
          </a:xfrm>
        </p:grpSpPr>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2628900"/>
              <a:ext cx="4028131" cy="310896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19599" y="2628899"/>
              <a:ext cx="4032504" cy="3104266"/>
            </a:xfrm>
            <a:prstGeom prst="rect">
              <a:avLst/>
            </a:prstGeom>
          </p:spPr>
        </p:pic>
      </p:grpSp>
    </p:spTree>
    <p:extLst>
      <p:ext uri="{BB962C8B-B14F-4D97-AF65-F5344CB8AC3E}">
        <p14:creationId xmlns:p14="http://schemas.microsoft.com/office/powerpoint/2010/main" val="3910640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quarknet.fnal.gov/fnal-uc/quarknet-summer-research/QNET2010/Astronomy/em_spectrum.jpg">
            <a:extLst>
              <a:ext uri="{FF2B5EF4-FFF2-40B4-BE49-F238E27FC236}">
                <a16:creationId xmlns:a16="http://schemas.microsoft.com/office/drawing/2014/main" id="{C3ED4F9E-C909-4E50-8EAB-BB381A50BE73}"/>
              </a:ext>
            </a:extLst>
          </p:cNvPr>
          <p:cNvPicPr>
            <a:picLocks noChangeAspect="1" noChangeArrowheads="1"/>
          </p:cNvPicPr>
          <p:nvPr/>
        </p:nvPicPr>
        <p:blipFill rotWithShape="1">
          <a:blip r:embed="rId3" cstate="print"/>
          <a:srcRect t="33872" b="38709"/>
          <a:stretch/>
        </p:blipFill>
        <p:spPr bwMode="auto">
          <a:xfrm>
            <a:off x="0" y="0"/>
            <a:ext cx="6633304" cy="1143000"/>
          </a:xfrm>
          <a:prstGeom prst="rect">
            <a:avLst/>
          </a:prstGeom>
          <a:noFill/>
        </p:spPr>
      </p:pic>
      <p:sp>
        <p:nvSpPr>
          <p:cNvPr id="4" name="Rectangle 3">
            <a:extLst>
              <a:ext uri="{FF2B5EF4-FFF2-40B4-BE49-F238E27FC236}">
                <a16:creationId xmlns:a16="http://schemas.microsoft.com/office/drawing/2014/main" id="{4A0F9E64-3142-4B9F-9478-2ED1C704F2AC}"/>
              </a:ext>
            </a:extLst>
          </p:cNvPr>
          <p:cNvSpPr/>
          <p:nvPr/>
        </p:nvSpPr>
        <p:spPr>
          <a:xfrm>
            <a:off x="235231" y="304800"/>
            <a:ext cx="1136370" cy="838200"/>
          </a:xfrm>
          <a:prstGeom prst="rect">
            <a:avLst/>
          </a:prstGeom>
          <a:noFill/>
          <a:ln w="571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descr="Scanners, Cameras and Images | Hull University Teaching Hospitals NHS Trust">
            <a:extLst>
              <a:ext uri="{FF2B5EF4-FFF2-40B4-BE49-F238E27FC236}">
                <a16:creationId xmlns:a16="http://schemas.microsoft.com/office/drawing/2014/main" id="{B2A26316-F1BA-4899-B81D-D46F9FE0A3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6108" y="1704290"/>
            <a:ext cx="3269969" cy="4577957"/>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0DBFAD4F-12A0-4AE4-B365-B91BA01F7C17}"/>
              </a:ext>
            </a:extLst>
          </p:cNvPr>
          <p:cNvSpPr/>
          <p:nvPr/>
        </p:nvSpPr>
        <p:spPr>
          <a:xfrm>
            <a:off x="391616" y="5710717"/>
            <a:ext cx="2998951" cy="523220"/>
          </a:xfrm>
          <a:prstGeom prst="rect">
            <a:avLst/>
          </a:prstGeom>
        </p:spPr>
        <p:txBody>
          <a:bodyPr wrap="square">
            <a:spAutoFit/>
          </a:bodyPr>
          <a:lstStyle/>
          <a:p>
            <a:pPr algn="ctr"/>
            <a:r>
              <a:rPr lang="en-US" sz="2800" dirty="0">
                <a:solidFill>
                  <a:schemeClr val="bg1"/>
                </a:solidFill>
              </a:rPr>
              <a:t>Nuclear medicine </a:t>
            </a:r>
          </a:p>
        </p:txBody>
      </p:sp>
      <p:sp>
        <p:nvSpPr>
          <p:cNvPr id="13" name="Speech Bubble: Rectangle with Corners Rounded 12">
            <a:extLst>
              <a:ext uri="{FF2B5EF4-FFF2-40B4-BE49-F238E27FC236}">
                <a16:creationId xmlns:a16="http://schemas.microsoft.com/office/drawing/2014/main" id="{4C35A98D-1925-4DCE-8EDD-1A4C739AA0AB}"/>
              </a:ext>
            </a:extLst>
          </p:cNvPr>
          <p:cNvSpPr/>
          <p:nvPr/>
        </p:nvSpPr>
        <p:spPr>
          <a:xfrm>
            <a:off x="3741256" y="1704290"/>
            <a:ext cx="5011128" cy="810118"/>
          </a:xfrm>
          <a:prstGeom prst="wedgeRoundRectCallout">
            <a:avLst>
              <a:gd name="adj1" fmla="val -56440"/>
              <a:gd name="adj2" fmla="val -21397"/>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400" dirty="0">
                <a:solidFill>
                  <a:schemeClr val="tx1"/>
                </a:solidFill>
              </a:rPr>
              <a:t>U</a:t>
            </a:r>
            <a:r>
              <a:rPr lang="en-US" sz="2400" dirty="0">
                <a:solidFill>
                  <a:schemeClr val="tx1"/>
                </a:solidFill>
              </a:rPr>
              <a:t> </a:t>
            </a:r>
            <a:r>
              <a:rPr lang="en-US" sz="2400" dirty="0" err="1">
                <a:solidFill>
                  <a:schemeClr val="tx1"/>
                </a:solidFill>
              </a:rPr>
              <a:t>pacijenta</a:t>
            </a:r>
            <a:r>
              <a:rPr lang="en-US" sz="2400" dirty="0">
                <a:solidFill>
                  <a:schemeClr val="tx1"/>
                </a:solidFill>
              </a:rPr>
              <a:t> se </a:t>
            </a:r>
            <a:r>
              <a:rPr lang="en-US" sz="2400" dirty="0" err="1">
                <a:solidFill>
                  <a:schemeClr val="tx1"/>
                </a:solidFill>
              </a:rPr>
              <a:t>ubaci</a:t>
            </a:r>
            <a:r>
              <a:rPr lang="en-US" sz="2400" dirty="0">
                <a:solidFill>
                  <a:schemeClr val="tx1"/>
                </a:solidFill>
              </a:rPr>
              <a:t> </a:t>
            </a:r>
            <a:r>
              <a:rPr lang="en-US" sz="2400" dirty="0" err="1">
                <a:solidFill>
                  <a:schemeClr val="tx1"/>
                </a:solidFill>
              </a:rPr>
              <a:t>radioaktivni</a:t>
            </a:r>
            <a:r>
              <a:rPr lang="en-US" sz="2400" dirty="0">
                <a:solidFill>
                  <a:schemeClr val="tx1"/>
                </a:solidFill>
              </a:rPr>
              <a:t> </a:t>
            </a:r>
            <a:r>
              <a:rPr lang="en-US" sz="2400" dirty="0" err="1">
                <a:solidFill>
                  <a:schemeClr val="tx1"/>
                </a:solidFill>
              </a:rPr>
              <a:t>izotop</a:t>
            </a:r>
            <a:r>
              <a:rPr lang="en-US" sz="2400" dirty="0">
                <a:solidFill>
                  <a:schemeClr val="tx1"/>
                </a:solidFill>
              </a:rPr>
              <a:t> </a:t>
            </a:r>
            <a:r>
              <a:rPr lang="en-US" sz="2400" dirty="0" err="1">
                <a:solidFill>
                  <a:schemeClr val="tx1"/>
                </a:solidFill>
              </a:rPr>
              <a:t>koji</a:t>
            </a:r>
            <a:r>
              <a:rPr lang="en-US" sz="2400" dirty="0">
                <a:solidFill>
                  <a:schemeClr val="tx1"/>
                </a:solidFill>
              </a:rPr>
              <a:t> </a:t>
            </a:r>
            <a:r>
              <a:rPr lang="en-US" sz="2400" dirty="0" err="1">
                <a:solidFill>
                  <a:schemeClr val="tx1"/>
                </a:solidFill>
              </a:rPr>
              <a:t>emituje</a:t>
            </a:r>
            <a:r>
              <a:rPr lang="en-US" sz="2400" dirty="0">
                <a:solidFill>
                  <a:schemeClr val="tx1"/>
                </a:solidFill>
              </a:rPr>
              <a:t> </a:t>
            </a:r>
            <a:r>
              <a:rPr lang="en-US" sz="2400" dirty="0" err="1">
                <a:solidFill>
                  <a:schemeClr val="tx1"/>
                </a:solidFill>
              </a:rPr>
              <a:t>gama</a:t>
            </a:r>
            <a:r>
              <a:rPr lang="en-US" sz="2400" dirty="0">
                <a:solidFill>
                  <a:schemeClr val="tx1"/>
                </a:solidFill>
              </a:rPr>
              <a:t> </a:t>
            </a:r>
            <a:r>
              <a:rPr lang="en-US" sz="2400" dirty="0" err="1">
                <a:solidFill>
                  <a:schemeClr val="tx1"/>
                </a:solidFill>
              </a:rPr>
              <a:t>zrake</a:t>
            </a:r>
            <a:endParaRPr lang="en-US" sz="2400" dirty="0">
              <a:solidFill>
                <a:schemeClr val="tx1"/>
              </a:solidFill>
            </a:endParaRPr>
          </a:p>
        </p:txBody>
      </p:sp>
      <p:sp>
        <p:nvSpPr>
          <p:cNvPr id="14" name="Rectangle: Rounded Corners 13">
            <a:extLst>
              <a:ext uri="{FF2B5EF4-FFF2-40B4-BE49-F238E27FC236}">
                <a16:creationId xmlns:a16="http://schemas.microsoft.com/office/drawing/2014/main" id="{9E566864-A9A9-4458-B8D0-1FCED5CD4AC4}"/>
              </a:ext>
            </a:extLst>
          </p:cNvPr>
          <p:cNvSpPr/>
          <p:nvPr/>
        </p:nvSpPr>
        <p:spPr>
          <a:xfrm>
            <a:off x="3741256" y="2590800"/>
            <a:ext cx="2040314" cy="44395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000" dirty="0">
                <a:solidFill>
                  <a:schemeClr val="tx1"/>
                </a:solidFill>
              </a:rPr>
              <a:t>P</a:t>
            </a:r>
            <a:r>
              <a:rPr lang="en-US" sz="2000" dirty="0" err="1">
                <a:solidFill>
                  <a:schemeClr val="tx1"/>
                </a:solidFill>
              </a:rPr>
              <a:t>atologij</a:t>
            </a:r>
            <a:r>
              <a:rPr lang="sr-Latn-RS" sz="2000" dirty="0">
                <a:solidFill>
                  <a:schemeClr val="tx1"/>
                </a:solidFill>
              </a:rPr>
              <a:t>e</a:t>
            </a:r>
            <a:r>
              <a:rPr lang="en-US" sz="2000" dirty="0">
                <a:solidFill>
                  <a:schemeClr val="tx1"/>
                </a:solidFill>
              </a:rPr>
              <a:t> </a:t>
            </a:r>
            <a:r>
              <a:rPr lang="en-US" sz="2000" dirty="0" err="1">
                <a:solidFill>
                  <a:schemeClr val="tx1"/>
                </a:solidFill>
              </a:rPr>
              <a:t>kostiju</a:t>
            </a:r>
            <a:endParaRPr lang="en-US" sz="2000" dirty="0">
              <a:solidFill>
                <a:schemeClr val="tx1"/>
              </a:solidFill>
            </a:endParaRPr>
          </a:p>
        </p:txBody>
      </p:sp>
      <p:sp>
        <p:nvSpPr>
          <p:cNvPr id="16" name="Rectangle: Rounded Corners 15">
            <a:extLst>
              <a:ext uri="{FF2B5EF4-FFF2-40B4-BE49-F238E27FC236}">
                <a16:creationId xmlns:a16="http://schemas.microsoft.com/office/drawing/2014/main" id="{0A8306B4-510E-4595-B4EE-7D3985883935}"/>
              </a:ext>
            </a:extLst>
          </p:cNvPr>
          <p:cNvSpPr/>
          <p:nvPr/>
        </p:nvSpPr>
        <p:spPr>
          <a:xfrm>
            <a:off x="5893538" y="2590800"/>
            <a:ext cx="1373439" cy="44395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000" dirty="0">
                <a:solidFill>
                  <a:schemeClr val="tx1"/>
                </a:solidFill>
              </a:rPr>
              <a:t>T</a:t>
            </a:r>
            <a:r>
              <a:rPr lang="en-US" sz="2000" dirty="0" err="1">
                <a:solidFill>
                  <a:schemeClr val="tx1"/>
                </a:solidFill>
              </a:rPr>
              <a:t>umori</a:t>
            </a:r>
            <a:endParaRPr lang="en-US" sz="2000" dirty="0">
              <a:solidFill>
                <a:schemeClr val="tx1"/>
              </a:solidFill>
            </a:endParaRPr>
          </a:p>
        </p:txBody>
      </p:sp>
      <p:sp>
        <p:nvSpPr>
          <p:cNvPr id="17" name="Rectangle: Rounded Corners 16">
            <a:extLst>
              <a:ext uri="{FF2B5EF4-FFF2-40B4-BE49-F238E27FC236}">
                <a16:creationId xmlns:a16="http://schemas.microsoft.com/office/drawing/2014/main" id="{EBF38115-B202-48AF-A1A9-D1ED45A49701}"/>
              </a:ext>
            </a:extLst>
          </p:cNvPr>
          <p:cNvSpPr/>
          <p:nvPr/>
        </p:nvSpPr>
        <p:spPr>
          <a:xfrm>
            <a:off x="7378945" y="2590800"/>
            <a:ext cx="1373439" cy="44395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000" dirty="0">
                <a:solidFill>
                  <a:schemeClr val="tx1"/>
                </a:solidFill>
              </a:rPr>
              <a:t>I</a:t>
            </a:r>
            <a:r>
              <a:rPr lang="en-US" sz="2000" dirty="0" err="1">
                <a:solidFill>
                  <a:schemeClr val="tx1"/>
                </a:solidFill>
              </a:rPr>
              <a:t>nfekcije</a:t>
            </a:r>
            <a:endParaRPr lang="en-US" sz="2000" dirty="0">
              <a:solidFill>
                <a:schemeClr val="tx1"/>
              </a:solidFill>
            </a:endParaRPr>
          </a:p>
        </p:txBody>
      </p:sp>
      <p:pic>
        <p:nvPicPr>
          <p:cNvPr id="3076" name="Picture 4" descr="Starburst galaxy emits intense gamma rays - Futurity">
            <a:extLst>
              <a:ext uri="{FF2B5EF4-FFF2-40B4-BE49-F238E27FC236}">
                <a16:creationId xmlns:a16="http://schemas.microsoft.com/office/drawing/2014/main" id="{D8E24C14-F8F2-46A7-BE37-8C091B61635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94734" y="3519997"/>
            <a:ext cx="4057650" cy="2762250"/>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3118C409-6AE0-426F-B9AB-0A1949AB9AFE}"/>
              </a:ext>
            </a:extLst>
          </p:cNvPr>
          <p:cNvSpPr/>
          <p:nvPr/>
        </p:nvSpPr>
        <p:spPr>
          <a:xfrm>
            <a:off x="4809894" y="5710717"/>
            <a:ext cx="3827330" cy="523220"/>
          </a:xfrm>
          <a:prstGeom prst="rect">
            <a:avLst/>
          </a:prstGeom>
        </p:spPr>
        <p:txBody>
          <a:bodyPr wrap="none">
            <a:spAutoFit/>
          </a:bodyPr>
          <a:lstStyle/>
          <a:p>
            <a:r>
              <a:rPr lang="en-US" sz="2800" dirty="0" err="1">
                <a:solidFill>
                  <a:schemeClr val="bg1"/>
                </a:solidFill>
              </a:rPr>
              <a:t>Astronomske</a:t>
            </a:r>
            <a:r>
              <a:rPr lang="en-US" sz="2800" dirty="0">
                <a:solidFill>
                  <a:schemeClr val="bg1"/>
                </a:solidFill>
              </a:rPr>
              <a:t> </a:t>
            </a:r>
            <a:r>
              <a:rPr lang="en-US" sz="2800" dirty="0" err="1">
                <a:solidFill>
                  <a:schemeClr val="bg1"/>
                </a:solidFill>
              </a:rPr>
              <a:t>opservacije</a:t>
            </a:r>
            <a:endParaRPr lang="en-US" sz="2800" dirty="0">
              <a:solidFill>
                <a:schemeClr val="bg1"/>
              </a:solidFill>
            </a:endParaRPr>
          </a:p>
        </p:txBody>
      </p:sp>
    </p:spTree>
    <p:extLst>
      <p:ext uri="{BB962C8B-B14F-4D97-AF65-F5344CB8AC3E}">
        <p14:creationId xmlns:p14="http://schemas.microsoft.com/office/powerpoint/2010/main" val="34041013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076"/>
                                        </p:tgtEl>
                                        <p:attrNameLst>
                                          <p:attrName>style.visibility</p:attrName>
                                        </p:attrNameLst>
                                      </p:cBhvr>
                                      <p:to>
                                        <p:strVal val="visible"/>
                                      </p:to>
                                    </p:set>
                                    <p:animEffect transition="in" filter="fade">
                                      <p:cBhvr>
                                        <p:cTn id="34" dur="500"/>
                                        <p:tgtEl>
                                          <p:spTgt spid="30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3" grpId="0" animBg="1"/>
      <p:bldP spid="14" grpId="0" animBg="1"/>
      <p:bldP spid="16" grpId="0" animBg="1"/>
      <p:bldP spid="17"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Kako konvertovati RGB u </a:t>
            </a:r>
            <a:r>
              <a:rPr lang="sr-Latn-RS" dirty="0" err="1"/>
              <a:t>Grayscale</a:t>
            </a:r>
            <a:r>
              <a:rPr lang="en-US" dirty="0"/>
              <a: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30629" y="1122239"/>
                <a:ext cx="8882742" cy="2154361"/>
              </a:xfrm>
            </p:spPr>
            <p:txBody>
              <a:bodyPr>
                <a:normAutofit fontScale="92500" lnSpcReduction="20000"/>
              </a:bodyPr>
              <a:lstStyle/>
              <a:p>
                <a:pPr marL="514350" indent="-514350">
                  <a:spcAft>
                    <a:spcPts val="600"/>
                  </a:spcAft>
                  <a:buFont typeface="+mj-lt"/>
                  <a:buAutoNum type="arabicPeriod" startAt="2"/>
                </a:pPr>
                <a:r>
                  <a:rPr lang="en-US" dirty="0">
                    <a:latin typeface="Calibri (Body)"/>
                  </a:rPr>
                  <a:t>Metod </a:t>
                </a:r>
                <a:r>
                  <a:rPr lang="en-US" dirty="0" err="1">
                    <a:latin typeface="Calibri (Body)"/>
                  </a:rPr>
                  <a:t>perceptivne</a:t>
                </a:r>
                <a:r>
                  <a:rPr lang="en-US" dirty="0">
                    <a:latin typeface="Calibri (Body)"/>
                  </a:rPr>
                  <a:t> </a:t>
                </a:r>
                <a:r>
                  <a:rPr lang="en-US" dirty="0" err="1">
                    <a:latin typeface="Calibri (Body)"/>
                  </a:rPr>
                  <a:t>osvetljenosti</a:t>
                </a:r>
                <a:r>
                  <a:rPr lang="en-US" dirty="0">
                    <a:latin typeface="Calibri (Body)"/>
                  </a:rPr>
                  <a:t>:</a:t>
                </a:r>
              </a:p>
              <a:p>
                <a:pPr marL="0" indent="0" algn="ctr">
                  <a:spcAft>
                    <a:spcPts val="600"/>
                  </a:spcAft>
                  <a:buNone/>
                </a:pPr>
                <a14:m>
                  <m:oMath xmlns:m="http://schemas.openxmlformats.org/officeDocument/2006/math">
                    <m:r>
                      <a:rPr lang="sr-Latn-RS" i="1">
                        <a:latin typeface="Cambria Math"/>
                      </a:rPr>
                      <m:t>𝑌</m:t>
                    </m:r>
                    <m:r>
                      <a:rPr lang="en-US" i="1">
                        <a:latin typeface="Cambria Math"/>
                      </a:rPr>
                      <m:t>=0.229</m:t>
                    </m:r>
                    <m:r>
                      <a:rPr lang="en-US" i="1">
                        <a:latin typeface="Cambria Math"/>
                        <a:ea typeface="Cambria Math"/>
                      </a:rPr>
                      <m:t>∙</m:t>
                    </m:r>
                    <m:r>
                      <a:rPr lang="en-US" i="1">
                        <a:latin typeface="Cambria Math"/>
                        <a:ea typeface="Cambria Math"/>
                      </a:rPr>
                      <m:t>𝑅</m:t>
                    </m:r>
                    <m:r>
                      <a:rPr lang="en-US" i="1">
                        <a:latin typeface="Cambria Math"/>
                        <a:ea typeface="Cambria Math"/>
                      </a:rPr>
                      <m:t>+0.578∙</m:t>
                    </m:r>
                    <m:r>
                      <a:rPr lang="en-US" i="1">
                        <a:latin typeface="Cambria Math"/>
                        <a:ea typeface="Cambria Math"/>
                      </a:rPr>
                      <m:t>𝐺</m:t>
                    </m:r>
                    <m:r>
                      <a:rPr lang="en-US" i="1">
                        <a:latin typeface="Cambria Math"/>
                        <a:ea typeface="Cambria Math"/>
                      </a:rPr>
                      <m:t>+0.114∙</m:t>
                    </m:r>
                    <m:r>
                      <a:rPr lang="en-US" i="1">
                        <a:latin typeface="Cambria Math"/>
                        <a:ea typeface="Cambria Math"/>
                      </a:rPr>
                      <m:t>𝐵</m:t>
                    </m:r>
                  </m:oMath>
                </a14:m>
                <a:r>
                  <a:rPr lang="en-US" dirty="0"/>
                  <a:t> </a:t>
                </a:r>
              </a:p>
              <a:p>
                <a:pPr lvl="1"/>
                <a:r>
                  <a:rPr lang="en-US" dirty="0" err="1"/>
                  <a:t>Ljudska</a:t>
                </a:r>
                <a:r>
                  <a:rPr lang="en-US" dirty="0"/>
                  <a:t> </a:t>
                </a:r>
                <a:r>
                  <a:rPr lang="en-US" dirty="0" err="1"/>
                  <a:t>percepcija</a:t>
                </a:r>
                <a:r>
                  <a:rPr lang="en-US" dirty="0"/>
                  <a:t> </a:t>
                </a:r>
                <a:r>
                  <a:rPr lang="en-US" dirty="0" err="1"/>
                  <a:t>boja</a:t>
                </a:r>
                <a:r>
                  <a:rPr lang="en-US" dirty="0"/>
                  <a:t> </a:t>
                </a:r>
                <a:r>
                  <a:rPr lang="en-US" dirty="0" err="1"/>
                  <a:t>nije</a:t>
                </a:r>
                <a:r>
                  <a:rPr lang="en-US" dirty="0"/>
                  <a:t> </a:t>
                </a:r>
                <a:r>
                  <a:rPr lang="en-US" dirty="0" err="1"/>
                  <a:t>direktno</a:t>
                </a:r>
                <a:r>
                  <a:rPr lang="en-US" dirty="0"/>
                  <a:t> </a:t>
                </a:r>
                <a:r>
                  <a:rPr lang="en-US" dirty="0" err="1"/>
                  <a:t>proporcionalna</a:t>
                </a:r>
                <a:r>
                  <a:rPr lang="en-US" dirty="0"/>
                  <a:t> </a:t>
                </a:r>
                <a:r>
                  <a:rPr lang="en-US" dirty="0" err="1"/>
                  <a:t>intenzitetu</a:t>
                </a:r>
                <a:r>
                  <a:rPr lang="en-US" dirty="0"/>
                  <a:t> </a:t>
                </a:r>
                <a:r>
                  <a:rPr lang="en-US" dirty="0" err="1"/>
                  <a:t>svetlosti</a:t>
                </a:r>
                <a:r>
                  <a:rPr lang="en-US" dirty="0"/>
                  <a:t> </a:t>
                </a:r>
                <a:r>
                  <a:rPr lang="en-US" dirty="0" err="1"/>
                  <a:t>odre</a:t>
                </a:r>
                <a:r>
                  <a:rPr lang="sr-Latn-RS" dirty="0"/>
                  <a:t>đene talasne dužine</a:t>
                </a:r>
              </a:p>
              <a:p>
                <a:pPr lvl="1"/>
                <a:r>
                  <a:rPr lang="sr-Latn-RS" dirty="0"/>
                  <a:t>To je zato što se broj ćelija osetljivih na određene talasne dužine razlikuje (60% </a:t>
                </a:r>
                <a:r>
                  <a:rPr lang="en-US" dirty="0" err="1"/>
                  <a:t>zelena</a:t>
                </a:r>
                <a:r>
                  <a:rPr lang="en-US" dirty="0"/>
                  <a:t> </a:t>
                </a:r>
                <a:r>
                  <a:rPr lang="en-US" dirty="0" err="1"/>
                  <a:t>boja</a:t>
                </a:r>
                <a:r>
                  <a:rPr lang="en-US" dirty="0"/>
                  <a:t>, 30% </a:t>
                </a:r>
                <a:r>
                  <a:rPr lang="en-US" dirty="0" err="1"/>
                  <a:t>crvena</a:t>
                </a:r>
                <a:r>
                  <a:rPr lang="en-US" dirty="0"/>
                  <a:t>, 10% </a:t>
                </a:r>
                <a:r>
                  <a:rPr lang="en-US" dirty="0" err="1"/>
                  <a:t>plava</a:t>
                </a:r>
                <a:r>
                  <a:rPr lang="sr-Latn-RS" dirty="0"/>
                  <a:t>)</a:t>
                </a:r>
                <a:r>
                  <a:rPr lang="en-US" dirty="0"/>
                  <a:t> </a:t>
                </a:r>
              </a:p>
              <a:p>
                <a:pPr lvl="1"/>
                <a:endParaRPr lang="sr-Latn-R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30629" y="1122239"/>
                <a:ext cx="8882742" cy="2154361"/>
              </a:xfrm>
              <a:blipFill rotWithShape="1">
                <a:blip r:embed="rId3"/>
                <a:stretch>
                  <a:fillRect l="-1029" t="-7910"/>
                </a:stretch>
              </a:blipFill>
            </p:spPr>
            <p:txBody>
              <a:bodyPr/>
              <a:lstStyle/>
              <a:p>
                <a:r>
                  <a:rPr lang="en-US">
                    <a:noFill/>
                  </a:rPr>
                  <a:t> </a:t>
                </a:r>
              </a:p>
            </p:txBody>
          </p:sp>
        </mc:Fallback>
      </mc:AlternateContent>
      <p:grpSp>
        <p:nvGrpSpPr>
          <p:cNvPr id="7" name="Group 6"/>
          <p:cNvGrpSpPr/>
          <p:nvPr/>
        </p:nvGrpSpPr>
        <p:grpSpPr>
          <a:xfrm>
            <a:off x="460248" y="3372732"/>
            <a:ext cx="8223505" cy="3104268"/>
            <a:chOff x="457200" y="3261360"/>
            <a:chExt cx="8223505" cy="3104268"/>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3261360"/>
              <a:ext cx="4032504" cy="310426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 y="3261361"/>
              <a:ext cx="4032504" cy="3104266"/>
            </a:xfrm>
            <a:prstGeom prst="rect">
              <a:avLst/>
            </a:prstGeom>
          </p:spPr>
        </p:pic>
      </p:grpSp>
    </p:spTree>
    <p:extLst>
      <p:ext uri="{BB962C8B-B14F-4D97-AF65-F5344CB8AC3E}">
        <p14:creationId xmlns:p14="http://schemas.microsoft.com/office/powerpoint/2010/main" val="2056414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Video</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5629556" y="4320827"/>
                <a:ext cx="3374570" cy="1922642"/>
              </a:xfrm>
            </p:spPr>
            <p:txBody>
              <a:bodyPr>
                <a:normAutofit fontScale="70000" lnSpcReduction="20000"/>
              </a:bodyPr>
              <a:lstStyle/>
              <a:p>
                <a:r>
                  <a:rPr lang="en-US" dirty="0"/>
                  <a:t>1 </a:t>
                </a:r>
                <a:r>
                  <a:rPr lang="en-US" dirty="0" err="1"/>
                  <a:t>sekunda</a:t>
                </a:r>
                <a:r>
                  <a:rPr lang="sr-Latn-RS" dirty="0"/>
                  <a:t> videa</a:t>
                </a:r>
                <a:r>
                  <a:rPr lang="en-US" dirty="0"/>
                  <a:t>:</a:t>
                </a:r>
                <a:r>
                  <a:rPr lang="sr-Latn-RS" dirty="0"/>
                  <a:t> 30 frejmova (</a:t>
                </a:r>
                <a14:m>
                  <m:oMath xmlns:m="http://schemas.openxmlformats.org/officeDocument/2006/math">
                    <m:r>
                      <a:rPr lang="sr-Latn-RS" b="0" i="1" smtClean="0">
                        <a:latin typeface="Cambria Math"/>
                      </a:rPr>
                      <m:t>30</m:t>
                    </m:r>
                    <m:r>
                      <a:rPr lang="en-US" b="0" i="1" smtClean="0">
                        <a:latin typeface="Cambria Math"/>
                      </a:rPr>
                      <m:t>×3</m:t>
                    </m:r>
                  </m:oMath>
                </a14:m>
                <a:r>
                  <a:rPr lang="en-US" dirty="0"/>
                  <a:t> </a:t>
                </a:r>
                <a:r>
                  <a:rPr lang="en-US" dirty="0" err="1"/>
                  <a:t>matrice</a:t>
                </a:r>
                <a:r>
                  <a:rPr lang="sr-Latn-RS" dirty="0"/>
                  <a:t>)</a:t>
                </a:r>
              </a:p>
              <a:p>
                <a:pPr lvl="1"/>
                <a:endParaRPr lang="en-US" dirty="0"/>
              </a:p>
              <a:p>
                <a:r>
                  <a:rPr lang="sr-Latn-RS" dirty="0"/>
                  <a:t>Svaka matrica</a:t>
                </a:r>
                <a:r>
                  <a:rPr lang="en-US" dirty="0"/>
                  <a:t>:</a:t>
                </a:r>
                <a:r>
                  <a:rPr lang="sr-Latn-RS" dirty="0"/>
                  <a:t> </a:t>
                </a:r>
                <a:endParaRPr lang="en-US" dirty="0"/>
              </a:p>
              <a:p>
                <a:pPr lvl="1"/>
                <a:r>
                  <a:rPr lang="en-US" dirty="0" err="1"/>
                  <a:t>rezolucija</a:t>
                </a:r>
                <a:r>
                  <a:rPr lang="sr-Latn-RS" dirty="0"/>
                  <a:t> </a:t>
                </a:r>
                <a14:m>
                  <m:oMath xmlns:m="http://schemas.openxmlformats.org/officeDocument/2006/math">
                    <m:r>
                      <a:rPr lang="sr-Latn-RS" b="0" i="1" smtClean="0">
                        <a:latin typeface="Cambria Math"/>
                      </a:rPr>
                      <m:t>512</m:t>
                    </m:r>
                    <m:r>
                      <a:rPr lang="en-US" b="0" i="1" smtClean="0">
                        <a:latin typeface="Cambria Math"/>
                      </a:rPr>
                      <m:t>×512</m:t>
                    </m:r>
                  </m:oMath>
                </a14:m>
                <a:endParaRPr lang="en-US" b="0" dirty="0"/>
              </a:p>
              <a:p>
                <a:pPr lvl="1"/>
                <a:r>
                  <a:rPr lang="en-US" dirty="0" err="1"/>
                  <a:t>svaki</a:t>
                </a:r>
                <a:r>
                  <a:rPr lang="en-US" dirty="0"/>
                  <a:t> </a:t>
                </a:r>
                <a:r>
                  <a:rPr lang="en-US" dirty="0" err="1"/>
                  <a:t>piksel</a:t>
                </a:r>
                <a:r>
                  <a:rPr lang="en-US" dirty="0"/>
                  <a:t> je </a:t>
                </a:r>
                <a:r>
                  <a:rPr lang="en-US" dirty="0" err="1"/>
                  <a:t>reprezentovan</a:t>
                </a:r>
                <a:r>
                  <a:rPr lang="en-US" dirty="0"/>
                  <a:t> </a:t>
                </a:r>
                <a:r>
                  <a:rPr lang="en-US" dirty="0" err="1"/>
                  <a:t>sa</a:t>
                </a:r>
                <a:r>
                  <a:rPr lang="en-US" dirty="0"/>
                  <a:t> 8 </a:t>
                </a:r>
                <a:r>
                  <a:rPr lang="en-US" dirty="0" err="1"/>
                  <a:t>bitova</a:t>
                </a:r>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5629556" y="4320827"/>
                <a:ext cx="3374570" cy="1922642"/>
              </a:xfrm>
              <a:blipFill>
                <a:blip r:embed="rId3"/>
                <a:stretch>
                  <a:fillRect l="-1625" t="-6032" r="-361"/>
                </a:stretch>
              </a:blipFill>
            </p:spPr>
            <p:txBody>
              <a:bodyPr/>
              <a:lstStyle/>
              <a:p>
                <a:r>
                  <a:rPr lang="en-US">
                    <a:noFill/>
                  </a:rPr>
                  <a:t> </a:t>
                </a:r>
              </a:p>
            </p:txBody>
          </p:sp>
        </mc:Fallback>
      </mc:AlternateContent>
      <p:pic>
        <p:nvPicPr>
          <p:cNvPr id="14338" name="Picture 2" descr="Digital Video Representation">
            <a:extLst>
              <a:ext uri="{FF2B5EF4-FFF2-40B4-BE49-F238E27FC236}">
                <a16:creationId xmlns:a16="http://schemas.microsoft.com/office/drawing/2014/main" id="{A6545D70-56FF-452C-902D-A03CE34E8A7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5480"/>
          <a:stretch/>
        </p:blipFill>
        <p:spPr bwMode="auto">
          <a:xfrm>
            <a:off x="152400" y="1143000"/>
            <a:ext cx="5646248" cy="5257800"/>
          </a:xfrm>
          <a:prstGeom prst="rect">
            <a:avLst/>
          </a:prstGeom>
          <a:noFill/>
          <a:extLst>
            <a:ext uri="{909E8E84-426E-40DD-AFC4-6F175D3DCCD1}">
              <a14:hiddenFill xmlns:a14="http://schemas.microsoft.com/office/drawing/2010/main">
                <a:solidFill>
                  <a:srgbClr val="FFFFFF"/>
                </a:solidFill>
              </a14:hiddenFill>
            </a:ext>
          </a:extLst>
        </p:spPr>
      </p:pic>
      <p:sp>
        <p:nvSpPr>
          <p:cNvPr id="4" name="Speech Bubble: Rectangle with Corners Rounded 3">
            <a:extLst>
              <a:ext uri="{FF2B5EF4-FFF2-40B4-BE49-F238E27FC236}">
                <a16:creationId xmlns:a16="http://schemas.microsoft.com/office/drawing/2014/main" id="{8509824A-EFB3-4B69-BC19-CFEEF309896F}"/>
              </a:ext>
            </a:extLst>
          </p:cNvPr>
          <p:cNvSpPr/>
          <p:nvPr/>
        </p:nvSpPr>
        <p:spPr>
          <a:xfrm>
            <a:off x="3505200" y="2438400"/>
            <a:ext cx="3065191" cy="442674"/>
          </a:xfrm>
          <a:prstGeom prst="wedgeRoundRectCallout">
            <a:avLst>
              <a:gd name="adj1" fmla="val -61456"/>
              <a:gd name="adj2" fmla="val 129939"/>
              <a:gd name="adj3" fmla="val 16667"/>
            </a:avLst>
          </a:prstGeom>
          <a:solidFill>
            <a:schemeClr val="bg1"/>
          </a:solidFill>
          <a:ln>
            <a:solidFill>
              <a:schemeClr val="tx1"/>
            </a:solidFill>
          </a:ln>
        </p:spPr>
        <p:txBody>
          <a:bodyPr wrap="none">
            <a:spAutoFit/>
          </a:bodyPr>
          <a:lstStyle/>
          <a:p>
            <a:r>
              <a:rPr lang="en-US" sz="2000" dirty="0"/>
              <a:t>I</a:t>
            </a:r>
            <a:r>
              <a:rPr lang="sr-Latn-RS" sz="2000" dirty="0"/>
              <a:t>mamo više </a:t>
            </a:r>
            <a:r>
              <a:rPr lang="sr-Latn-RS" sz="2000" dirty="0" err="1"/>
              <a:t>frejmova</a:t>
            </a:r>
            <a:r>
              <a:rPr lang="en-US" sz="2000" dirty="0"/>
              <a:t> (</a:t>
            </a:r>
            <a:r>
              <a:rPr lang="en-US" sz="2000" dirty="0" err="1"/>
              <a:t>slike</a:t>
            </a:r>
            <a:r>
              <a:rPr lang="en-US" sz="2000" dirty="0"/>
              <a:t>)</a:t>
            </a:r>
          </a:p>
        </p:txBody>
      </p:sp>
      <p:sp>
        <p:nvSpPr>
          <p:cNvPr id="6" name="Speech Bubble: Rectangle with Corners Rounded 5">
            <a:extLst>
              <a:ext uri="{FF2B5EF4-FFF2-40B4-BE49-F238E27FC236}">
                <a16:creationId xmlns:a16="http://schemas.microsoft.com/office/drawing/2014/main" id="{CAD1A754-6C7E-4844-AB17-8E68A856D891}"/>
              </a:ext>
            </a:extLst>
          </p:cNvPr>
          <p:cNvSpPr/>
          <p:nvPr/>
        </p:nvSpPr>
        <p:spPr>
          <a:xfrm>
            <a:off x="5334000" y="3039784"/>
            <a:ext cx="3657600" cy="1123712"/>
          </a:xfrm>
          <a:prstGeom prst="wedgeRoundRectCallout">
            <a:avLst>
              <a:gd name="adj1" fmla="val -114538"/>
              <a:gd name="adj2" fmla="val 98727"/>
              <a:gd name="adj3" fmla="val 16667"/>
            </a:avLst>
          </a:prstGeom>
          <a:solidFill>
            <a:schemeClr val="bg1"/>
          </a:solidFill>
          <a:ln>
            <a:solidFill>
              <a:schemeClr val="tx1"/>
            </a:solidFill>
          </a:ln>
        </p:spPr>
        <p:txBody>
          <a:bodyPr wrap="square">
            <a:spAutoFit/>
          </a:bodyPr>
          <a:lstStyle/>
          <a:p>
            <a:pPr algn="ctr"/>
            <a:r>
              <a:rPr lang="en-US" sz="2000" dirty="0"/>
              <a:t>Za </a:t>
            </a:r>
            <a:r>
              <a:rPr lang="en-US" sz="2000" dirty="0" err="1"/>
              <a:t>multispektralne</a:t>
            </a:r>
            <a:r>
              <a:rPr lang="en-US" sz="2000" dirty="0"/>
              <a:t> </a:t>
            </a:r>
            <a:r>
              <a:rPr lang="en-US" sz="2000" dirty="0" err="1"/>
              <a:t>slike</a:t>
            </a:r>
            <a:r>
              <a:rPr lang="en-US" sz="2000" dirty="0"/>
              <a:t>, j</a:t>
            </a:r>
            <a:r>
              <a:rPr lang="sr-Latn-RS" sz="2000" dirty="0" err="1"/>
              <a:t>edna</a:t>
            </a:r>
            <a:r>
              <a:rPr lang="sr-Latn-RS" sz="2000" dirty="0"/>
              <a:t> slika </a:t>
            </a:r>
            <a:r>
              <a:rPr lang="en-US" sz="2000" dirty="0"/>
              <a:t>se </a:t>
            </a:r>
            <a:r>
              <a:rPr lang="en-US" sz="2000" dirty="0" err="1"/>
              <a:t>reprezentuje</a:t>
            </a:r>
            <a:r>
              <a:rPr lang="en-US" sz="2000" dirty="0"/>
              <a:t> </a:t>
            </a:r>
            <a:r>
              <a:rPr lang="en-US" sz="2000" dirty="0" err="1"/>
              <a:t>putem</a:t>
            </a:r>
            <a:r>
              <a:rPr lang="sr-Latn-RS" sz="2000" dirty="0"/>
              <a:t> tri matrice</a:t>
            </a:r>
            <a:r>
              <a:rPr lang="en-US" sz="2000" dirty="0"/>
              <a:t> (RGB)</a:t>
            </a:r>
          </a:p>
        </p:txBody>
      </p:sp>
    </p:spTree>
    <p:extLst>
      <p:ext uri="{BB962C8B-B14F-4D97-AF65-F5344CB8AC3E}">
        <p14:creationId xmlns:p14="http://schemas.microsoft.com/office/powerpoint/2010/main" val="2652373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338"/>
                                        </p:tgtEl>
                                        <p:attrNameLst>
                                          <p:attrName>style.visibility</p:attrName>
                                        </p:attrNameLst>
                                      </p:cBhvr>
                                      <p:to>
                                        <p:strVal val="visible"/>
                                      </p:to>
                                    </p:set>
                                    <p:animEffect transition="in" filter="fade">
                                      <p:cBhvr>
                                        <p:cTn id="7" dur="500"/>
                                        <p:tgtEl>
                                          <p:spTgt spid="143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500"/>
                                        <p:tgtEl>
                                          <p:spTgt spid="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Pseudo-Coloring</a:t>
            </a:r>
          </a:p>
        </p:txBody>
      </p:sp>
      <p:sp>
        <p:nvSpPr>
          <p:cNvPr id="3" name="Content Placeholder 2"/>
          <p:cNvSpPr>
            <a:spLocks noGrp="1"/>
          </p:cNvSpPr>
          <p:nvPr>
            <p:ph idx="1"/>
          </p:nvPr>
        </p:nvSpPr>
        <p:spPr/>
        <p:txBody>
          <a:bodyPr>
            <a:normAutofit/>
          </a:bodyPr>
          <a:lstStyle/>
          <a:p>
            <a:r>
              <a:rPr lang="sr-Latn-RS" i="1" dirty="0"/>
              <a:t>Grayscale</a:t>
            </a:r>
            <a:r>
              <a:rPr lang="sr-Latn-RS" dirty="0"/>
              <a:t> s</a:t>
            </a:r>
            <a:r>
              <a:rPr lang="en-US" dirty="0" err="1"/>
              <a:t>liku</a:t>
            </a:r>
            <a:r>
              <a:rPr lang="en-US" dirty="0"/>
              <a:t> </a:t>
            </a:r>
            <a:r>
              <a:rPr lang="en-US" dirty="0" err="1"/>
              <a:t>pretvaramo</a:t>
            </a:r>
            <a:r>
              <a:rPr lang="en-US" dirty="0"/>
              <a:t> u </a:t>
            </a:r>
            <a:r>
              <a:rPr lang="en-US" dirty="0" err="1"/>
              <a:t>multispektralnu</a:t>
            </a:r>
            <a:endParaRPr lang="sr-Latn-RS" dirty="0"/>
          </a:p>
          <a:p>
            <a:r>
              <a:rPr lang="sr-Latn-RS" dirty="0"/>
              <a:t>Cilj </a:t>
            </a:r>
            <a:r>
              <a:rPr lang="sr-Latn-RS" i="1" dirty="0"/>
              <a:t>pseudo-coloring </a:t>
            </a:r>
            <a:r>
              <a:rPr lang="sr-Latn-RS" dirty="0"/>
              <a:t>(</a:t>
            </a:r>
            <a:r>
              <a:rPr lang="sr-Latn-RS" i="1" dirty="0"/>
              <a:t>false coloring</a:t>
            </a:r>
            <a:r>
              <a:rPr lang="sr-Latn-RS" dirty="0"/>
              <a:t>) je dodeljivanje boje pikselima sačuvanim u nijansama sive</a:t>
            </a:r>
          </a:p>
          <a:p>
            <a:endParaRPr lang="sr-Latn-RS" dirty="0"/>
          </a:p>
          <a:p>
            <a:r>
              <a:rPr lang="sr-Latn-RS" dirty="0"/>
              <a:t>Primarni cilj je ljudska vizuelizacija i interpretacija</a:t>
            </a:r>
          </a:p>
          <a:p>
            <a:pPr lvl="1"/>
            <a:r>
              <a:rPr lang="sr-Latn-RS" dirty="0"/>
              <a:t>Obojiti normalne objekte u „neobičnu“ boju radi isticanja</a:t>
            </a:r>
          </a:p>
          <a:p>
            <a:pPr lvl="1"/>
            <a:r>
              <a:rPr lang="sr-Latn-RS" dirty="0"/>
              <a:t>Obojiti normalnu scenu da odgovara ljudskoj osetljivosti na boje</a:t>
            </a:r>
          </a:p>
          <a:p>
            <a:pPr lvl="1"/>
            <a:r>
              <a:rPr lang="sr-Latn-RS" dirty="0"/>
              <a:t>Eksploatacija na osetljivost u kontrastu</a:t>
            </a:r>
          </a:p>
          <a:p>
            <a:pPr lvl="1"/>
            <a:r>
              <a:rPr lang="sr-Latn-RS" dirty="0"/>
              <a:t>Proizvodnja reprezentacije scene u prirodnim bojama</a:t>
            </a:r>
          </a:p>
          <a:p>
            <a:pPr lvl="1"/>
            <a:r>
              <a:rPr lang="sr-Latn-RS" dirty="0" err="1"/>
              <a:t>Kolorizacija</a:t>
            </a:r>
            <a:r>
              <a:rPr lang="sr-Latn-RS" dirty="0"/>
              <a:t> crno-belih slika i videa</a:t>
            </a:r>
          </a:p>
          <a:p>
            <a:pPr marL="914400" lvl="2" indent="0">
              <a:buNone/>
            </a:pPr>
            <a:endParaRPr lang="sr-Latn-RS" dirty="0"/>
          </a:p>
          <a:p>
            <a:pPr lvl="2"/>
            <a:endParaRPr lang="sr-Latn-RS" dirty="0"/>
          </a:p>
        </p:txBody>
      </p:sp>
    </p:spTree>
    <p:extLst>
      <p:ext uri="{BB962C8B-B14F-4D97-AF65-F5344CB8AC3E}">
        <p14:creationId xmlns:p14="http://schemas.microsoft.com/office/powerpoint/2010/main" val="1535617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Satelite images of Washington</a:t>
            </a:r>
            <a:endParaRPr lang="en-US" dirty="0"/>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63" y="1122239"/>
            <a:ext cx="2201149" cy="2194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30588" y="1119964"/>
            <a:ext cx="2201149" cy="2194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16588" y="1119964"/>
            <a:ext cx="2201149" cy="2194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1"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02588" y="1115415"/>
            <a:ext cx="2201149" cy="2194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40263" y="1122239"/>
            <a:ext cx="351378" cy="461665"/>
          </a:xfrm>
          <a:prstGeom prst="rect">
            <a:avLst/>
          </a:prstGeom>
          <a:noFill/>
        </p:spPr>
        <p:txBody>
          <a:bodyPr wrap="none" rtlCol="0">
            <a:spAutoFit/>
          </a:bodyPr>
          <a:lstStyle/>
          <a:p>
            <a:r>
              <a:rPr lang="sr-Latn-RS" sz="2400" dirty="0">
                <a:solidFill>
                  <a:srgbClr val="FF0000"/>
                </a:solidFill>
              </a:rPr>
              <a:t>R</a:t>
            </a:r>
            <a:endParaRPr lang="en-US" sz="2400" dirty="0">
              <a:solidFill>
                <a:srgbClr val="FF0000"/>
              </a:solidFill>
            </a:endParaRPr>
          </a:p>
        </p:txBody>
      </p:sp>
      <p:sp>
        <p:nvSpPr>
          <p:cNvPr id="11" name="TextBox 10"/>
          <p:cNvSpPr txBox="1"/>
          <p:nvPr/>
        </p:nvSpPr>
        <p:spPr>
          <a:xfrm>
            <a:off x="2330588" y="1119964"/>
            <a:ext cx="378630" cy="461665"/>
          </a:xfrm>
          <a:prstGeom prst="rect">
            <a:avLst/>
          </a:prstGeom>
          <a:noFill/>
        </p:spPr>
        <p:txBody>
          <a:bodyPr wrap="none" rtlCol="0">
            <a:spAutoFit/>
          </a:bodyPr>
          <a:lstStyle/>
          <a:p>
            <a:r>
              <a:rPr lang="sr-Latn-RS" sz="2400" dirty="0">
                <a:solidFill>
                  <a:srgbClr val="00B050"/>
                </a:solidFill>
              </a:rPr>
              <a:t>G</a:t>
            </a:r>
            <a:endParaRPr lang="en-US" sz="2400" dirty="0">
              <a:solidFill>
                <a:srgbClr val="00B050"/>
              </a:solidFill>
            </a:endParaRPr>
          </a:p>
        </p:txBody>
      </p:sp>
      <p:sp>
        <p:nvSpPr>
          <p:cNvPr id="12" name="TextBox 11"/>
          <p:cNvSpPr txBox="1"/>
          <p:nvPr/>
        </p:nvSpPr>
        <p:spPr>
          <a:xfrm>
            <a:off x="4616588" y="1119964"/>
            <a:ext cx="351378" cy="461665"/>
          </a:xfrm>
          <a:prstGeom prst="rect">
            <a:avLst/>
          </a:prstGeom>
          <a:noFill/>
        </p:spPr>
        <p:txBody>
          <a:bodyPr wrap="none" rtlCol="0">
            <a:spAutoFit/>
          </a:bodyPr>
          <a:lstStyle/>
          <a:p>
            <a:r>
              <a:rPr lang="sr-Latn-RS" sz="2400" dirty="0">
                <a:solidFill>
                  <a:srgbClr val="00B0F0"/>
                </a:solidFill>
              </a:rPr>
              <a:t>B</a:t>
            </a:r>
            <a:endParaRPr lang="en-US" sz="2400" dirty="0">
              <a:solidFill>
                <a:srgbClr val="00B0F0"/>
              </a:solidFill>
            </a:endParaRPr>
          </a:p>
        </p:txBody>
      </p:sp>
      <p:sp>
        <p:nvSpPr>
          <p:cNvPr id="7" name="TextBox 6"/>
          <p:cNvSpPr txBox="1"/>
          <p:nvPr/>
        </p:nvSpPr>
        <p:spPr>
          <a:xfrm>
            <a:off x="6902588" y="1115415"/>
            <a:ext cx="1437125" cy="369332"/>
          </a:xfrm>
          <a:prstGeom prst="rect">
            <a:avLst/>
          </a:prstGeom>
          <a:noFill/>
        </p:spPr>
        <p:txBody>
          <a:bodyPr wrap="none" rtlCol="0">
            <a:spAutoFit/>
          </a:bodyPr>
          <a:lstStyle/>
          <a:p>
            <a:r>
              <a:rPr lang="sr-Latn-RS" dirty="0">
                <a:solidFill>
                  <a:srgbClr val="FFFF00"/>
                </a:solidFill>
              </a:rPr>
              <a:t>Near infrared</a:t>
            </a:r>
            <a:endParaRPr lang="en-US" dirty="0">
              <a:solidFill>
                <a:srgbClr val="FFFF00"/>
              </a:solidFill>
            </a:endParaRPr>
          </a:p>
        </p:txBody>
      </p:sp>
      <p:pic>
        <p:nvPicPr>
          <p:cNvPr id="9222"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263" y="3429001"/>
            <a:ext cx="2216435" cy="2209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332808" y="5682019"/>
            <a:ext cx="1631344" cy="369332"/>
          </a:xfrm>
          <a:prstGeom prst="rect">
            <a:avLst/>
          </a:prstGeom>
          <a:noFill/>
        </p:spPr>
        <p:txBody>
          <a:bodyPr wrap="none" rtlCol="0">
            <a:spAutoFit/>
          </a:bodyPr>
          <a:lstStyle/>
          <a:p>
            <a:r>
              <a:rPr lang="sr-Latn-RS" dirty="0"/>
              <a:t>Full color (RGB)</a:t>
            </a:r>
            <a:endParaRPr lang="en-US" dirty="0"/>
          </a:p>
        </p:txBody>
      </p:sp>
      <p:pic>
        <p:nvPicPr>
          <p:cNvPr id="9223" name="Picture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330589" y="3429002"/>
            <a:ext cx="2216434" cy="22097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TextBox 16"/>
          <p:cNvSpPr txBox="1"/>
          <p:nvPr/>
        </p:nvSpPr>
        <p:spPr>
          <a:xfrm>
            <a:off x="4616587" y="3429001"/>
            <a:ext cx="4487149" cy="2031325"/>
          </a:xfrm>
          <a:prstGeom prst="rect">
            <a:avLst/>
          </a:prstGeom>
          <a:noFill/>
        </p:spPr>
        <p:txBody>
          <a:bodyPr wrap="square" rtlCol="0">
            <a:spAutoFit/>
          </a:bodyPr>
          <a:lstStyle/>
          <a:p>
            <a:pPr marL="285750" indent="-285750">
              <a:buFont typeface="Arial" pitchFamily="34" charset="0"/>
              <a:buChar char="•"/>
            </a:pPr>
            <a:r>
              <a:rPr lang="sr-Latn-RS" dirty="0"/>
              <a:t>Umesto crvene komponente koristi se </a:t>
            </a:r>
            <a:r>
              <a:rPr lang="sr-Latn-RS" i="1" dirty="0"/>
              <a:t>near infrared</a:t>
            </a:r>
            <a:endParaRPr lang="sr-Latn-RS" dirty="0"/>
          </a:p>
          <a:p>
            <a:pPr marL="285750" indent="-285750">
              <a:buFont typeface="Arial" pitchFamily="34" charset="0"/>
              <a:buChar char="•"/>
            </a:pPr>
            <a:r>
              <a:rPr lang="sr-Latn-RS" dirty="0"/>
              <a:t>Ovaj kanal je jako osetljiv na biomasu</a:t>
            </a:r>
          </a:p>
          <a:p>
            <a:pPr marL="285750" indent="-285750">
              <a:buFont typeface="Arial" pitchFamily="34" charset="0"/>
              <a:buChar char="•"/>
            </a:pPr>
            <a:r>
              <a:rPr lang="sr-Latn-RS" dirty="0"/>
              <a:t>Biomasa je označena crveno</a:t>
            </a:r>
          </a:p>
          <a:p>
            <a:pPr marL="285750" indent="-285750">
              <a:buFont typeface="Arial" pitchFamily="34" charset="0"/>
              <a:buChar char="•"/>
            </a:pPr>
            <a:r>
              <a:rPr lang="sr-Latn-RS" dirty="0"/>
              <a:t>Beton i asfalt su označeni plavim nijansama</a:t>
            </a:r>
            <a:endParaRPr lang="en-US" dirty="0"/>
          </a:p>
          <a:p>
            <a:pPr marL="285750" indent="-285750">
              <a:buFont typeface="Arial" pitchFamily="34" charset="0"/>
              <a:buChar char="•"/>
            </a:pPr>
            <a:r>
              <a:rPr lang="sr-Latn-RS" dirty="0"/>
              <a:t>Možemo meriti postojanje materijala, pratiti rast šuma</a:t>
            </a:r>
            <a:endParaRPr lang="en-US" dirty="0"/>
          </a:p>
        </p:txBody>
      </p:sp>
      <p:sp>
        <p:nvSpPr>
          <p:cNvPr id="3" name="Speech Bubble: Rectangle with Corners Rounded 2">
            <a:extLst>
              <a:ext uri="{FF2B5EF4-FFF2-40B4-BE49-F238E27FC236}">
                <a16:creationId xmlns:a16="http://schemas.microsoft.com/office/drawing/2014/main" id="{2E8B917C-8298-47EA-9412-5737D2F8BE3D}"/>
              </a:ext>
            </a:extLst>
          </p:cNvPr>
          <p:cNvSpPr/>
          <p:nvPr/>
        </p:nvSpPr>
        <p:spPr>
          <a:xfrm>
            <a:off x="1992800" y="5866685"/>
            <a:ext cx="2514600" cy="808267"/>
          </a:xfrm>
          <a:prstGeom prst="wedgeRoundRectCallout">
            <a:avLst>
              <a:gd name="adj1" fmla="val -54207"/>
              <a:gd name="adj2" fmla="val -75427"/>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a:solidFill>
                  <a:schemeClr val="tx1"/>
                </a:solidFill>
              </a:rPr>
              <a:t>Teško za interpretaciju u gustim regijama</a:t>
            </a:r>
          </a:p>
        </p:txBody>
      </p:sp>
      <p:sp>
        <p:nvSpPr>
          <p:cNvPr id="16" name="Speech Bubble: Rectangle with Corners Rounded 15">
            <a:extLst>
              <a:ext uri="{FF2B5EF4-FFF2-40B4-BE49-F238E27FC236}">
                <a16:creationId xmlns:a16="http://schemas.microsoft.com/office/drawing/2014/main" id="{D76E4EBD-37BD-4769-9824-83107037B164}"/>
              </a:ext>
            </a:extLst>
          </p:cNvPr>
          <p:cNvSpPr/>
          <p:nvPr/>
        </p:nvSpPr>
        <p:spPr>
          <a:xfrm>
            <a:off x="4636602" y="5854721"/>
            <a:ext cx="2514600" cy="808267"/>
          </a:xfrm>
          <a:prstGeom prst="wedgeRoundRectCallout">
            <a:avLst>
              <a:gd name="adj1" fmla="val -54705"/>
              <a:gd name="adj2" fmla="val -21186"/>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solidFill>
                  <a:schemeClr val="tx1"/>
                </a:solidFill>
              </a:rPr>
              <a:t>Različite nijanse na različitim delovima reke</a:t>
            </a:r>
          </a:p>
        </p:txBody>
      </p:sp>
    </p:spTree>
    <p:extLst>
      <p:ext uri="{BB962C8B-B14F-4D97-AF65-F5344CB8AC3E}">
        <p14:creationId xmlns:p14="http://schemas.microsoft.com/office/powerpoint/2010/main" val="3258859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222"/>
                                        </p:tgtEl>
                                        <p:attrNameLst>
                                          <p:attrName>style.visibility</p:attrName>
                                        </p:attrNameLst>
                                      </p:cBhvr>
                                      <p:to>
                                        <p:strVal val="visible"/>
                                      </p:to>
                                    </p:set>
                                    <p:animEffect transition="in" filter="fade">
                                      <p:cBhvr>
                                        <p:cTn id="7" dur="500"/>
                                        <p:tgtEl>
                                          <p:spTgt spid="92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up)">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left)">
                                      <p:cBhvr>
                                        <p:cTn id="20" dur="500"/>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par>
                                <p:cTn id="26" presetID="10" presetClass="entr" presetSubtype="0" fill="hold" nodeType="withEffect">
                                  <p:stCondLst>
                                    <p:cond delay="0"/>
                                  </p:stCondLst>
                                  <p:childTnLst>
                                    <p:set>
                                      <p:cBhvr>
                                        <p:cTn id="27" dur="1" fill="hold">
                                          <p:stCondLst>
                                            <p:cond delay="0"/>
                                          </p:stCondLst>
                                        </p:cTn>
                                        <p:tgtEl>
                                          <p:spTgt spid="9221"/>
                                        </p:tgtEl>
                                        <p:attrNameLst>
                                          <p:attrName>style.visibility</p:attrName>
                                        </p:attrNameLst>
                                      </p:cBhvr>
                                      <p:to>
                                        <p:strVal val="visible"/>
                                      </p:to>
                                    </p:set>
                                    <p:animEffect transition="in" filter="fade">
                                      <p:cBhvr>
                                        <p:cTn id="28" dur="500"/>
                                        <p:tgtEl>
                                          <p:spTgt spid="922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9223"/>
                                        </p:tgtEl>
                                        <p:attrNameLst>
                                          <p:attrName>style.visibility</p:attrName>
                                        </p:attrNameLst>
                                      </p:cBhvr>
                                      <p:to>
                                        <p:strVal val="visible"/>
                                      </p:to>
                                    </p:set>
                                    <p:animEffect transition="in" filter="fade">
                                      <p:cBhvr>
                                        <p:cTn id="33" dur="500"/>
                                        <p:tgtEl>
                                          <p:spTgt spid="9223"/>
                                        </p:tgtEl>
                                      </p:cBhvr>
                                    </p:animEffect>
                                  </p:childTnLst>
                                </p:cTn>
                              </p:par>
                              <p:par>
                                <p:cTn id="34" presetID="10" presetClass="entr" presetSubtype="0" fill="hold" nodeType="withEffect">
                                  <p:stCondLst>
                                    <p:cond delay="0"/>
                                  </p:stCondLst>
                                  <p:childTnLst>
                                    <p:set>
                                      <p:cBhvr>
                                        <p:cTn id="35" dur="1" fill="hold">
                                          <p:stCondLst>
                                            <p:cond delay="0"/>
                                          </p:stCondLst>
                                        </p:cTn>
                                        <p:tgtEl>
                                          <p:spTgt spid="17">
                                            <p:txEl>
                                              <p:pRg st="0" end="0"/>
                                            </p:txEl>
                                          </p:spTgt>
                                        </p:tgtEl>
                                        <p:attrNameLst>
                                          <p:attrName>style.visibility</p:attrName>
                                        </p:attrNameLst>
                                      </p:cBhvr>
                                      <p:to>
                                        <p:strVal val="visible"/>
                                      </p:to>
                                    </p:set>
                                    <p:animEffect transition="in" filter="fade">
                                      <p:cBhvr>
                                        <p:cTn id="36" dur="500"/>
                                        <p:tgtEl>
                                          <p:spTgt spid="17">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7">
                                            <p:txEl>
                                              <p:pRg st="1" end="1"/>
                                            </p:txEl>
                                          </p:spTgt>
                                        </p:tgtEl>
                                        <p:attrNameLst>
                                          <p:attrName>style.visibility</p:attrName>
                                        </p:attrNameLst>
                                      </p:cBhvr>
                                      <p:to>
                                        <p:strVal val="visible"/>
                                      </p:to>
                                    </p:set>
                                    <p:animEffect transition="in" filter="fade">
                                      <p:cBhvr>
                                        <p:cTn id="41" dur="500"/>
                                        <p:tgtEl>
                                          <p:spTgt spid="17">
                                            <p:txEl>
                                              <p:pRg st="1" end="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7">
                                            <p:txEl>
                                              <p:pRg st="2" end="2"/>
                                            </p:txEl>
                                          </p:spTgt>
                                        </p:tgtEl>
                                        <p:attrNameLst>
                                          <p:attrName>style.visibility</p:attrName>
                                        </p:attrNameLst>
                                      </p:cBhvr>
                                      <p:to>
                                        <p:strVal val="visible"/>
                                      </p:to>
                                    </p:set>
                                    <p:animEffect transition="in" filter="fade">
                                      <p:cBhvr>
                                        <p:cTn id="46" dur="500"/>
                                        <p:tgtEl>
                                          <p:spTgt spid="17">
                                            <p:txEl>
                                              <p:pRg st="2" end="2"/>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7">
                                            <p:txEl>
                                              <p:pRg st="3" end="3"/>
                                            </p:txEl>
                                          </p:spTgt>
                                        </p:tgtEl>
                                        <p:attrNameLst>
                                          <p:attrName>style.visibility</p:attrName>
                                        </p:attrNameLst>
                                      </p:cBhvr>
                                      <p:to>
                                        <p:strVal val="visible"/>
                                      </p:to>
                                    </p:set>
                                    <p:animEffect transition="in" filter="fade">
                                      <p:cBhvr>
                                        <p:cTn id="51" dur="500"/>
                                        <p:tgtEl>
                                          <p:spTgt spid="17">
                                            <p:txEl>
                                              <p:pRg st="3" end="3"/>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7">
                                            <p:txEl>
                                              <p:pRg st="4" end="4"/>
                                            </p:txEl>
                                          </p:spTgt>
                                        </p:tgtEl>
                                        <p:attrNameLst>
                                          <p:attrName>style.visibility</p:attrName>
                                        </p:attrNameLst>
                                      </p:cBhvr>
                                      <p:to>
                                        <p:strVal val="visible"/>
                                      </p:to>
                                    </p:set>
                                    <p:animEffect transition="in" filter="fade">
                                      <p:cBhvr>
                                        <p:cTn id="56" dur="500"/>
                                        <p:tgtEl>
                                          <p:spTgt spid="1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3" grpId="0" animBg="1"/>
      <p:bldP spid="16"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sr-Latn-RS" i="1" dirty="0"/>
              <a:t>Thematic bands </a:t>
            </a:r>
            <a:r>
              <a:rPr lang="sr-Latn-RS" dirty="0"/>
              <a:t>(</a:t>
            </a:r>
            <a:r>
              <a:rPr lang="en-US" dirty="0"/>
              <a:t>NASA’s LANDSAT satellite</a:t>
            </a:r>
            <a:r>
              <a:rPr lang="sr-Latn-RS" dirty="0"/>
              <a:t>)</a:t>
            </a:r>
            <a:endParaRPr lang="en-US" dirty="0"/>
          </a:p>
        </p:txBody>
      </p:sp>
      <p:sp>
        <p:nvSpPr>
          <p:cNvPr id="3" name="Content Placeholder 2"/>
          <p:cNvSpPr>
            <a:spLocks noGrp="1"/>
          </p:cNvSpPr>
          <p:nvPr>
            <p:ph idx="1"/>
          </p:nvPr>
        </p:nvSpPr>
        <p:spPr>
          <a:xfrm>
            <a:off x="130629" y="4800600"/>
            <a:ext cx="8882742" cy="1449474"/>
          </a:xfrm>
        </p:spPr>
        <p:txBody>
          <a:bodyPr/>
          <a:lstStyle/>
          <a:p>
            <a:pPr marL="0" indent="0" algn="ctr">
              <a:buNone/>
            </a:pPr>
            <a:r>
              <a:rPr lang="sr-Latn-RS" dirty="0"/>
              <a:t>Cilj satelita je da snimi i na zemlju pošalje slike zemlje zarad posmatranja uslova životne sredine na zemlji</a:t>
            </a:r>
            <a:endParaRPr lang="en-US" dirty="0"/>
          </a:p>
        </p:txBody>
      </p:sp>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588" y="1122239"/>
            <a:ext cx="8878824" cy="35300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132588" y="6398386"/>
            <a:ext cx="8878824" cy="364543"/>
          </a:xfrm>
          <a:prstGeom prst="rect">
            <a:avLst/>
          </a:prstGeom>
        </p:spPr>
        <p:txBody>
          <a:bodyPr>
            <a:normAutofit fontScale="92500" lnSpcReduction="20000"/>
          </a:bodyPr>
          <a:lstStyle/>
          <a:p>
            <a:pPr algn="ctr"/>
            <a:r>
              <a:rPr lang="en-US" sz="1200" dirty="0" err="1"/>
              <a:t>Geissbuehler</a:t>
            </a:r>
            <a:r>
              <a:rPr lang="en-US" sz="1200" dirty="0"/>
              <a:t>, M. and </a:t>
            </a:r>
            <a:r>
              <a:rPr lang="en-US" sz="1200" dirty="0" err="1"/>
              <a:t>Lasser</a:t>
            </a:r>
            <a:r>
              <a:rPr lang="en-US" sz="1200" dirty="0"/>
              <a:t>, T., 2013. How to display data by color schemes compatible with red-green color perception deficiencies. </a:t>
            </a:r>
            <a:r>
              <a:rPr lang="en-US" sz="1200" i="1" dirty="0"/>
              <a:t>Optics express</a:t>
            </a:r>
            <a:r>
              <a:rPr lang="en-US" sz="1200" dirty="0"/>
              <a:t>, </a:t>
            </a:r>
            <a:r>
              <a:rPr lang="en-US" sz="1200" i="1" dirty="0"/>
              <a:t>21</a:t>
            </a:r>
            <a:r>
              <a:rPr lang="en-US" sz="1200" dirty="0"/>
              <a:t>(8), pp.9862-9874.</a:t>
            </a:r>
          </a:p>
        </p:txBody>
      </p:sp>
    </p:spTree>
    <p:extLst>
      <p:ext uri="{BB962C8B-B14F-4D97-AF65-F5344CB8AC3E}">
        <p14:creationId xmlns:p14="http://schemas.microsoft.com/office/powerpoint/2010/main" val="3652645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410"/>
                                        </p:tgtEl>
                                        <p:attrNameLst>
                                          <p:attrName>style.visibility</p:attrName>
                                        </p:attrNameLst>
                                      </p:cBhvr>
                                      <p:to>
                                        <p:strVal val="visible"/>
                                      </p:to>
                                    </p:set>
                                    <p:animEffect transition="in" filter="fade">
                                      <p:cBhvr>
                                        <p:cTn id="12" dur="500"/>
                                        <p:tgtEl>
                                          <p:spTgt spid="174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Jupiterova mesec Io</a:t>
            </a:r>
            <a:endParaRPr 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629" y="1122239"/>
            <a:ext cx="4365171" cy="32660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1122240"/>
            <a:ext cx="4365170" cy="3266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peech Bubble: Rectangle with Corners Rounded 5">
            <a:extLst>
              <a:ext uri="{FF2B5EF4-FFF2-40B4-BE49-F238E27FC236}">
                <a16:creationId xmlns:a16="http://schemas.microsoft.com/office/drawing/2014/main" id="{475721B0-27CA-45E5-B07C-6DBC1E0B3154}"/>
              </a:ext>
            </a:extLst>
          </p:cNvPr>
          <p:cNvSpPr/>
          <p:nvPr/>
        </p:nvSpPr>
        <p:spPr>
          <a:xfrm>
            <a:off x="130629" y="4800600"/>
            <a:ext cx="3733799" cy="1676400"/>
          </a:xfrm>
          <a:prstGeom prst="wedgeRoundRectCallout">
            <a:avLst>
              <a:gd name="adj1" fmla="val -19854"/>
              <a:gd name="adj2" fmla="val -74491"/>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solidFill>
                  <a:schemeClr val="tx1"/>
                </a:solidFill>
              </a:rPr>
              <a:t>boje dobijene kombinovanjem slika dobijenih pomoću različitih senzora </a:t>
            </a:r>
            <a:endParaRPr lang="en-US" dirty="0">
              <a:solidFill>
                <a:schemeClr val="tx1"/>
              </a:solidFill>
            </a:endParaRPr>
          </a:p>
          <a:p>
            <a:pPr algn="ctr"/>
            <a:endParaRPr lang="en-US" dirty="0">
              <a:solidFill>
                <a:schemeClr val="tx1"/>
              </a:solidFill>
            </a:endParaRPr>
          </a:p>
          <a:p>
            <a:pPr algn="ctr"/>
            <a:r>
              <a:rPr lang="pl-PL" dirty="0">
                <a:solidFill>
                  <a:schemeClr val="tx1"/>
                </a:solidFill>
              </a:rPr>
              <a:t>neki iz spektara nevidljivih ljudskom oku</a:t>
            </a:r>
          </a:p>
        </p:txBody>
      </p:sp>
      <p:sp>
        <p:nvSpPr>
          <p:cNvPr id="4" name="Rectangle 3">
            <a:extLst>
              <a:ext uri="{FF2B5EF4-FFF2-40B4-BE49-F238E27FC236}">
                <a16:creationId xmlns:a16="http://schemas.microsoft.com/office/drawing/2014/main" id="{7EF5A0E1-7B98-4872-B713-23313536A9C6}"/>
              </a:ext>
            </a:extLst>
          </p:cNvPr>
          <p:cNvSpPr/>
          <p:nvPr/>
        </p:nvSpPr>
        <p:spPr>
          <a:xfrm>
            <a:off x="4038600" y="4711700"/>
            <a:ext cx="4974770" cy="923330"/>
          </a:xfrm>
          <a:prstGeom prst="rect">
            <a:avLst/>
          </a:prstGeom>
        </p:spPr>
        <p:txBody>
          <a:bodyPr wrap="square">
            <a:spAutoFit/>
          </a:bodyPr>
          <a:lstStyle/>
          <a:p>
            <a:r>
              <a:rPr lang="sr-Latn-RS" dirty="0"/>
              <a:t>Ako razumemo fizičke i hemijske procese koji imaju uticaj na različite senzore, možemo praviti informativne </a:t>
            </a:r>
            <a:r>
              <a:rPr lang="sr-Latn-RS" i="1" dirty="0" err="1"/>
              <a:t>pseudocolor</a:t>
            </a:r>
            <a:r>
              <a:rPr lang="sr-Latn-RS" dirty="0"/>
              <a:t> mape</a:t>
            </a:r>
            <a:endParaRPr lang="en-US" dirty="0"/>
          </a:p>
        </p:txBody>
      </p:sp>
      <p:sp>
        <p:nvSpPr>
          <p:cNvPr id="8" name="Speech Bubble: Rectangle with Corners Rounded 7">
            <a:extLst>
              <a:ext uri="{FF2B5EF4-FFF2-40B4-BE49-F238E27FC236}">
                <a16:creationId xmlns:a16="http://schemas.microsoft.com/office/drawing/2014/main" id="{FF74D1AD-F068-4E82-B45D-D5F0A0D9A0D9}"/>
              </a:ext>
            </a:extLst>
          </p:cNvPr>
          <p:cNvSpPr/>
          <p:nvPr/>
        </p:nvSpPr>
        <p:spPr>
          <a:xfrm>
            <a:off x="544286" y="1510652"/>
            <a:ext cx="3733799" cy="1219200"/>
          </a:xfrm>
          <a:prstGeom prst="wedgeRoundRectCallout">
            <a:avLst>
              <a:gd name="adj1" fmla="val 59398"/>
              <a:gd name="adj2" fmla="val -22408"/>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solidFill>
                  <a:schemeClr val="tx1"/>
                </a:solidFill>
              </a:rPr>
              <a:t>crveno označava materijal izbačen iz aktivnog vulkana, dok su žutom nijansom predstavljeni starije sumporne naslage</a:t>
            </a:r>
          </a:p>
        </p:txBody>
      </p:sp>
      <p:sp>
        <p:nvSpPr>
          <p:cNvPr id="5" name="Rectangle 4">
            <a:extLst>
              <a:ext uri="{FF2B5EF4-FFF2-40B4-BE49-F238E27FC236}">
                <a16:creationId xmlns:a16="http://schemas.microsoft.com/office/drawing/2014/main" id="{9110C8F5-F3B1-410B-B154-580AFC24941F}"/>
              </a:ext>
            </a:extLst>
          </p:cNvPr>
          <p:cNvSpPr/>
          <p:nvPr/>
        </p:nvSpPr>
        <p:spPr>
          <a:xfrm>
            <a:off x="4038600" y="5830669"/>
            <a:ext cx="4572000" cy="646331"/>
          </a:xfrm>
          <a:prstGeom prst="rect">
            <a:avLst/>
          </a:prstGeom>
        </p:spPr>
        <p:txBody>
          <a:bodyPr>
            <a:spAutoFit/>
          </a:bodyPr>
          <a:lstStyle/>
          <a:p>
            <a:r>
              <a:rPr lang="sr-Latn-RS" dirty="0"/>
              <a:t>Recimo, možemo prikazati razlike u hemijskom sastavu površine</a:t>
            </a:r>
          </a:p>
        </p:txBody>
      </p:sp>
      <p:sp>
        <p:nvSpPr>
          <p:cNvPr id="9" name="Content Placeholder 8">
            <a:extLst>
              <a:ext uri="{FF2B5EF4-FFF2-40B4-BE49-F238E27FC236}">
                <a16:creationId xmlns:a16="http://schemas.microsoft.com/office/drawing/2014/main" id="{9817ED5D-C689-4406-BAB6-8577F6F1838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75514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243"/>
                                        </p:tgtEl>
                                        <p:attrNameLst>
                                          <p:attrName>style.visibility</p:attrName>
                                        </p:attrNameLst>
                                      </p:cBhvr>
                                      <p:to>
                                        <p:strVal val="visible"/>
                                      </p:to>
                                    </p:set>
                                    <p:animEffect transition="in" filter="fade">
                                      <p:cBhvr>
                                        <p:cTn id="22" dur="500"/>
                                        <p:tgtEl>
                                          <p:spTgt spid="10243"/>
                                        </p:tgtEl>
                                      </p:cBhvr>
                                    </p:animEffect>
                                  </p:childTnLst>
                                </p:cTn>
                              </p:par>
                            </p:childTnLst>
                          </p:cTn>
                        </p:par>
                        <p:par>
                          <p:cTn id="23" fill="hold">
                            <p:stCondLst>
                              <p:cond delay="500"/>
                            </p:stCondLst>
                            <p:childTnLst>
                              <p:par>
                                <p:cTn id="24" presetID="22" presetClass="entr" presetSubtype="2"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right)">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p:bldP spid="8" grpId="0" animBg="1"/>
      <p:bldP spid="5"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Medicina</a:t>
            </a:r>
            <a:endParaRPr lang="en-US" dirty="0"/>
          </a:p>
        </p:txBody>
      </p:sp>
      <p:sp>
        <p:nvSpPr>
          <p:cNvPr id="3" name="Content Placeholder 2"/>
          <p:cNvSpPr>
            <a:spLocks noGrp="1"/>
          </p:cNvSpPr>
          <p:nvPr>
            <p:ph idx="1"/>
          </p:nvPr>
        </p:nvSpPr>
        <p:spPr>
          <a:xfrm>
            <a:off x="4876799" y="5105400"/>
            <a:ext cx="4136571" cy="1068474"/>
          </a:xfrm>
        </p:spPr>
        <p:txBody>
          <a:bodyPr>
            <a:normAutofit fontScale="77500" lnSpcReduction="20000"/>
          </a:bodyPr>
          <a:lstStyle/>
          <a:p>
            <a:pPr marL="0" indent="0" algn="ctr">
              <a:buNone/>
            </a:pPr>
            <a:r>
              <a:rPr lang="sr-Latn-RS" dirty="0"/>
              <a:t>Pseudo-obojena slika dobijena od tri </a:t>
            </a:r>
            <a:r>
              <a:rPr lang="sr-Latn-RS" i="1" dirty="0"/>
              <a:t>grayscale slike</a:t>
            </a:r>
            <a:r>
              <a:rPr lang="sr-Latn-RS" dirty="0"/>
              <a:t> omogućava lakše razlikovanje tkiva</a:t>
            </a:r>
            <a:endParaRPr lang="en-US" dirty="0"/>
          </a:p>
        </p:txBody>
      </p:sp>
      <p:pic>
        <p:nvPicPr>
          <p:cNvPr id="11270" name="Picture 6" descr="https://upload.wikimedia.org/wikipedia/commons/d/dc/Knee_MRI_113035_rgbc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1615" y="1122239"/>
            <a:ext cx="4136571" cy="3818941"/>
          </a:xfrm>
          <a:prstGeom prst="rect">
            <a:avLst/>
          </a:prstGeom>
          <a:noFill/>
          <a:extLst>
            <a:ext uri="{909E8E84-426E-40DD-AFC4-6F175D3DCCD1}">
              <a14:hiddenFill xmlns:a14="http://schemas.microsoft.com/office/drawing/2010/main">
                <a:solidFill>
                  <a:srgbClr val="FFFFFF"/>
                </a:solidFill>
              </a14:hiddenFill>
            </a:ext>
          </a:extLst>
        </p:spPr>
      </p:pic>
      <p:pic>
        <p:nvPicPr>
          <p:cNvPr id="11272" name="Picture 8" descr="https://upload.wikimedia.org/wikipedia/commons/a/a9/MR_Kne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5815" y="1143000"/>
            <a:ext cx="3831771" cy="3831772"/>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p:cNvSpPr txBox="1">
            <a:spLocks/>
          </p:cNvSpPr>
          <p:nvPr/>
        </p:nvSpPr>
        <p:spPr>
          <a:xfrm>
            <a:off x="103414" y="5105400"/>
            <a:ext cx="4136571" cy="1068474"/>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sr-Latn-RS" i="1" dirty="0"/>
              <a:t>grayscale</a:t>
            </a:r>
            <a:r>
              <a:rPr lang="sr-Latn-RS" dirty="0"/>
              <a:t> MRI kolena – različite nijanse sive predstavljaju različita tkiva. Potrebno je trenirano oko za njihovo razlikovanje</a:t>
            </a:r>
            <a:endParaRPr lang="en-US" dirty="0"/>
          </a:p>
        </p:txBody>
      </p:sp>
    </p:spTree>
    <p:extLst>
      <p:ext uri="{BB962C8B-B14F-4D97-AF65-F5344CB8AC3E}">
        <p14:creationId xmlns:p14="http://schemas.microsoft.com/office/powerpoint/2010/main" val="3774434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272"/>
                                        </p:tgtEl>
                                        <p:attrNameLst>
                                          <p:attrName>style.visibility</p:attrName>
                                        </p:attrNameLst>
                                      </p:cBhvr>
                                      <p:to>
                                        <p:strVal val="visible"/>
                                      </p:to>
                                    </p:set>
                                    <p:animEffect transition="in" filter="fade">
                                      <p:cBhvr>
                                        <p:cTn id="7" dur="500"/>
                                        <p:tgtEl>
                                          <p:spTgt spid="1127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270"/>
                                        </p:tgtEl>
                                        <p:attrNameLst>
                                          <p:attrName>style.visibility</p:attrName>
                                        </p:attrNameLst>
                                      </p:cBhvr>
                                      <p:to>
                                        <p:strVal val="visible"/>
                                      </p:to>
                                    </p:set>
                                    <p:animEffect transition="in" filter="fade">
                                      <p:cBhvr>
                                        <p:cTn id="17" dur="500"/>
                                        <p:tgtEl>
                                          <p:spTgt spid="1127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Kolorizacija</a:t>
            </a:r>
            <a:endParaRPr lang="en-US" dirty="0"/>
          </a:p>
        </p:txBody>
      </p:sp>
      <p:sp>
        <p:nvSpPr>
          <p:cNvPr id="3" name="Content Placeholder 2"/>
          <p:cNvSpPr>
            <a:spLocks noGrp="1"/>
          </p:cNvSpPr>
          <p:nvPr>
            <p:ph idx="1"/>
          </p:nvPr>
        </p:nvSpPr>
        <p:spPr>
          <a:xfrm>
            <a:off x="4605402" y="3590780"/>
            <a:ext cx="4407969" cy="2962419"/>
          </a:xfrm>
        </p:spPr>
        <p:txBody>
          <a:bodyPr>
            <a:noAutofit/>
          </a:bodyPr>
          <a:lstStyle/>
          <a:p>
            <a:r>
              <a:rPr lang="sr-Latn-RS" sz="2400" dirty="0"/>
              <a:t>U novembru 1913 Matis je organizovao njeno fotografisanje kako bi sačuvao njeno trenutno stanje</a:t>
            </a:r>
            <a:endParaRPr lang="en-US" sz="2400" dirty="0"/>
          </a:p>
          <a:p>
            <a:r>
              <a:rPr lang="sr-Latn-RS" sz="2400" dirty="0"/>
              <a:t>Nakon fotografije, radio je na slici još 4 godine pa je fotografija dosta drugačija od trenutnog stanja slike</a:t>
            </a:r>
            <a:endParaRPr lang="en-US" sz="2400" dirty="0"/>
          </a:p>
        </p:txBody>
      </p:sp>
      <p:pic>
        <p:nvPicPr>
          <p:cNvPr id="1229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38794"/>
          <a:stretch/>
        </p:blipFill>
        <p:spPr bwMode="auto">
          <a:xfrm>
            <a:off x="93079" y="1122238"/>
            <a:ext cx="4512323" cy="2230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b="16286"/>
          <a:stretch/>
        </p:blipFill>
        <p:spPr bwMode="auto">
          <a:xfrm>
            <a:off x="4571999" y="1122239"/>
            <a:ext cx="4477745" cy="2306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a:extLst>
              <a:ext uri="{FF2B5EF4-FFF2-40B4-BE49-F238E27FC236}">
                <a16:creationId xmlns:a16="http://schemas.microsoft.com/office/drawing/2014/main" id="{30714092-D1BA-4893-957E-E6ED4FB11964}"/>
              </a:ext>
            </a:extLst>
          </p:cNvPr>
          <p:cNvSpPr/>
          <p:nvPr/>
        </p:nvSpPr>
        <p:spPr>
          <a:xfrm>
            <a:off x="130629" y="3590781"/>
            <a:ext cx="4407969" cy="1646605"/>
          </a:xfrm>
          <a:prstGeom prst="rect">
            <a:avLst/>
          </a:prstGeom>
        </p:spPr>
        <p:txBody>
          <a:bodyPr wrap="square">
            <a:spAutoFit/>
          </a:bodyPr>
          <a:lstStyle/>
          <a:p>
            <a:pPr marL="285750" indent="-285750">
              <a:spcAft>
                <a:spcPts val="600"/>
              </a:spcAft>
              <a:buFont typeface="Arial" panose="020B0604020202020204" pitchFamily="34" charset="0"/>
              <a:buChar char="•"/>
            </a:pPr>
            <a:r>
              <a:rPr lang="sr-Latn-RS" sz="2400" dirty="0"/>
              <a:t>Slika se smatra jednom od najlepših iz </a:t>
            </a:r>
            <a:r>
              <a:rPr lang="sr-Latn-RS" sz="2400" dirty="0" err="1"/>
              <a:t>Matisove</a:t>
            </a:r>
            <a:r>
              <a:rPr lang="sr-Latn-RS" sz="2400" dirty="0"/>
              <a:t> karijere</a:t>
            </a:r>
          </a:p>
          <a:p>
            <a:pPr marL="285750" indent="-285750">
              <a:buFont typeface="Arial" panose="020B0604020202020204" pitchFamily="34" charset="0"/>
              <a:buChar char="•"/>
            </a:pPr>
            <a:r>
              <a:rPr lang="sr-Latn-RS" sz="2400" dirty="0"/>
              <a:t>Radio je na njoj gotovo 9 godina</a:t>
            </a:r>
          </a:p>
        </p:txBody>
      </p:sp>
    </p:spTree>
    <p:extLst>
      <p:ext uri="{BB962C8B-B14F-4D97-AF65-F5344CB8AC3E}">
        <p14:creationId xmlns:p14="http://schemas.microsoft.com/office/powerpoint/2010/main" val="2438565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290"/>
                                        </p:tgtEl>
                                        <p:attrNameLst>
                                          <p:attrName>style.visibility</p:attrName>
                                        </p:attrNameLst>
                                      </p:cBhvr>
                                      <p:to>
                                        <p:strVal val="visible"/>
                                      </p:to>
                                    </p:set>
                                    <p:animEffect transition="in" filter="fade">
                                      <p:cBhvr>
                                        <p:cTn id="7" dur="500"/>
                                        <p:tgtEl>
                                          <p:spTgt spid="1229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500"/>
                                        <p:tgtEl>
                                          <p:spTgt spid="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291"/>
                                        </p:tgtEl>
                                        <p:attrNameLst>
                                          <p:attrName>style.visibility</p:attrName>
                                        </p:attrNameLst>
                                      </p:cBhvr>
                                      <p:to>
                                        <p:strVal val="visible"/>
                                      </p:to>
                                    </p:set>
                                    <p:animEffect transition="in" filter="fade">
                                      <p:cBhvr>
                                        <p:cTn id="27" dur="500"/>
                                        <p:tgtEl>
                                          <p:spTgt spid="1229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1" end="1"/>
                                            </p:txEl>
                                          </p:spTgt>
                                        </p:tgtEl>
                                        <p:attrNameLst>
                                          <p:attrName>style.visibility</p:attrName>
                                        </p:attrNameLst>
                                      </p:cBhvr>
                                      <p:to>
                                        <p:strVal val="visible"/>
                                      </p:to>
                                    </p:set>
                                    <p:animEffect transition="in" filter="fade">
                                      <p:cBhvr>
                                        <p:cTn id="3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Kolorizacija</a:t>
            </a:r>
            <a:endParaRPr lang="en-US" dirty="0"/>
          </a:p>
        </p:txBody>
      </p:sp>
      <p:sp>
        <p:nvSpPr>
          <p:cNvPr id="3" name="Content Placeholder 2"/>
          <p:cNvSpPr>
            <a:spLocks noGrp="1"/>
          </p:cNvSpPr>
          <p:nvPr>
            <p:ph idx="1"/>
          </p:nvPr>
        </p:nvSpPr>
        <p:spPr>
          <a:xfrm>
            <a:off x="130629" y="1122239"/>
            <a:ext cx="8882742" cy="1925761"/>
          </a:xfrm>
        </p:spPr>
        <p:txBody>
          <a:bodyPr>
            <a:normAutofit/>
          </a:bodyPr>
          <a:lstStyle/>
          <a:p>
            <a:r>
              <a:rPr lang="sr-Latn-RS" dirty="0"/>
              <a:t>Voleli bismo da reprodukujemo informaciju o boji slike, kao da nam je tada bila na raspolaganju kamera u boji</a:t>
            </a:r>
          </a:p>
          <a:p>
            <a:r>
              <a:rPr lang="sr-Latn-RS" dirty="0"/>
              <a:t>Potrebni su nam pikseli čija je boja poznata (</a:t>
            </a:r>
            <a:r>
              <a:rPr lang="sr-Latn-RS" i="1" dirty="0"/>
              <a:t>scribbles</a:t>
            </a:r>
            <a:r>
              <a:rPr lang="sr-Latn-RS" dirty="0"/>
              <a:t>)</a:t>
            </a:r>
          </a:p>
          <a:p>
            <a:r>
              <a:rPr lang="sr-Latn-RS" dirty="0"/>
              <a:t>Propagiraćemo njihovu boju na ostatak piksela na slici</a:t>
            </a:r>
          </a:p>
        </p:txBody>
      </p:sp>
      <p:pic>
        <p:nvPicPr>
          <p:cNvPr id="1331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49964"/>
          <a:stretch/>
        </p:blipFill>
        <p:spPr bwMode="auto">
          <a:xfrm>
            <a:off x="130629" y="3285984"/>
            <a:ext cx="4441370" cy="2190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506379" y="5520947"/>
            <a:ext cx="3689870" cy="707886"/>
          </a:xfrm>
          <a:prstGeom prst="rect">
            <a:avLst/>
          </a:prstGeom>
          <a:noFill/>
        </p:spPr>
        <p:txBody>
          <a:bodyPr wrap="square" rtlCol="0">
            <a:spAutoFit/>
          </a:bodyPr>
          <a:lstStyle/>
          <a:p>
            <a:pPr algn="ctr"/>
            <a:r>
              <a:rPr lang="sr-Latn-RS" sz="2000" dirty="0"/>
              <a:t>Najveća korelacija – preuzećemo boje sa trenutne slike</a:t>
            </a:r>
            <a:endParaRPr lang="en-US" sz="2000" dirty="0"/>
          </a:p>
        </p:txBody>
      </p:sp>
      <p:sp>
        <p:nvSpPr>
          <p:cNvPr id="6" name="TextBox 5"/>
          <p:cNvSpPr txBox="1"/>
          <p:nvPr/>
        </p:nvSpPr>
        <p:spPr>
          <a:xfrm>
            <a:off x="5032116" y="5674835"/>
            <a:ext cx="3514725" cy="400110"/>
          </a:xfrm>
          <a:prstGeom prst="rect">
            <a:avLst/>
          </a:prstGeom>
          <a:noFill/>
        </p:spPr>
        <p:txBody>
          <a:bodyPr wrap="square" rtlCol="0">
            <a:spAutoFit/>
          </a:bodyPr>
          <a:lstStyle/>
          <a:p>
            <a:pPr algn="ctr"/>
            <a:r>
              <a:rPr lang="sr-Latn-RS" sz="2000" dirty="0"/>
              <a:t>Rezultujući </a:t>
            </a:r>
            <a:r>
              <a:rPr lang="sr-Latn-RS" sz="2000" i="1" dirty="0"/>
              <a:t>scribbles</a:t>
            </a:r>
            <a:endParaRPr lang="en-US" sz="2000" dirty="0"/>
          </a:p>
        </p:txBody>
      </p:sp>
      <p:pic>
        <p:nvPicPr>
          <p:cNvPr id="7" name="Picture 2">
            <a:extLst>
              <a:ext uri="{FF2B5EF4-FFF2-40B4-BE49-F238E27FC236}">
                <a16:creationId xmlns:a16="http://schemas.microsoft.com/office/drawing/2014/main" id="{62FCCE16-3A3D-40F1-8655-FB7BD9C07C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036"/>
          <a:stretch/>
        </p:blipFill>
        <p:spPr bwMode="auto">
          <a:xfrm>
            <a:off x="4571999" y="3287028"/>
            <a:ext cx="4434961" cy="2190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66300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314"/>
                                        </p:tgtEl>
                                        <p:attrNameLst>
                                          <p:attrName>style.visibility</p:attrName>
                                        </p:attrNameLst>
                                      </p:cBhvr>
                                      <p:to>
                                        <p:strVal val="visible"/>
                                      </p:to>
                                    </p:set>
                                    <p:animEffect transition="in" filter="fade">
                                      <p:cBhvr>
                                        <p:cTn id="17" dur="500"/>
                                        <p:tgtEl>
                                          <p:spTgt spid="133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animEffect transition="in" filter="fade">
                                      <p:cBhvr>
                                        <p:cTn id="3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Kolorizacija</a:t>
            </a:r>
            <a:endParaRPr lang="en-US" dirty="0"/>
          </a:p>
        </p:txBody>
      </p:sp>
      <p:sp>
        <p:nvSpPr>
          <p:cNvPr id="3" name="Content Placeholder 2"/>
          <p:cNvSpPr>
            <a:spLocks noGrp="1"/>
          </p:cNvSpPr>
          <p:nvPr>
            <p:ph idx="1"/>
          </p:nvPr>
        </p:nvSpPr>
        <p:spPr>
          <a:xfrm>
            <a:off x="3581399" y="1122239"/>
            <a:ext cx="5431971" cy="5127835"/>
          </a:xfrm>
        </p:spPr>
        <p:txBody>
          <a:bodyPr/>
          <a:lstStyle/>
          <a:p>
            <a:r>
              <a:rPr lang="sr-Latn-RS" dirty="0"/>
              <a:t>Probušene su i mikroskopske rupe na slici</a:t>
            </a:r>
          </a:p>
          <a:p>
            <a:r>
              <a:rPr lang="sr-Latn-RS" dirty="0"/>
              <a:t>Kako je Matis skidao i dodavao boje tokom devet godina, nije najjasnije koji sloj odgovara kojoj godini</a:t>
            </a:r>
          </a:p>
          <a:p>
            <a:r>
              <a:rPr lang="sr-Latn-RS" dirty="0"/>
              <a:t>Međutim, pretpostavlja se da je sivi sloj zaokružen na slici iz 1913 godine kada je fotografija nastala</a:t>
            </a:r>
            <a:endParaRPr lang="en-US" dirty="0"/>
          </a:p>
        </p:txBody>
      </p:sp>
      <p:pic>
        <p:nvPicPr>
          <p:cNvPr id="1433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69394"/>
          <a:stretch/>
        </p:blipFill>
        <p:spPr bwMode="auto">
          <a:xfrm>
            <a:off x="130629" y="1122239"/>
            <a:ext cx="3352800" cy="2525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7623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quarknet.fnal.gov/fnal-uc/quarknet-summer-research/QNET2010/Astronomy/em_spectrum.jpg">
            <a:extLst>
              <a:ext uri="{FF2B5EF4-FFF2-40B4-BE49-F238E27FC236}">
                <a16:creationId xmlns:a16="http://schemas.microsoft.com/office/drawing/2014/main" id="{C3ED4F9E-C909-4E50-8EAB-BB381A50BE73}"/>
              </a:ext>
            </a:extLst>
          </p:cNvPr>
          <p:cNvPicPr>
            <a:picLocks noChangeAspect="1" noChangeArrowheads="1"/>
          </p:cNvPicPr>
          <p:nvPr/>
        </p:nvPicPr>
        <p:blipFill rotWithShape="1">
          <a:blip r:embed="rId3" cstate="print"/>
          <a:srcRect t="33872" b="38709"/>
          <a:stretch/>
        </p:blipFill>
        <p:spPr bwMode="auto">
          <a:xfrm>
            <a:off x="0" y="0"/>
            <a:ext cx="6633304" cy="1143000"/>
          </a:xfrm>
          <a:prstGeom prst="rect">
            <a:avLst/>
          </a:prstGeom>
          <a:noFill/>
        </p:spPr>
      </p:pic>
      <p:sp>
        <p:nvSpPr>
          <p:cNvPr id="4" name="Rectangle 3">
            <a:extLst>
              <a:ext uri="{FF2B5EF4-FFF2-40B4-BE49-F238E27FC236}">
                <a16:creationId xmlns:a16="http://schemas.microsoft.com/office/drawing/2014/main" id="{4A0F9E64-3142-4B9F-9478-2ED1C704F2AC}"/>
              </a:ext>
            </a:extLst>
          </p:cNvPr>
          <p:cNvSpPr/>
          <p:nvPr/>
        </p:nvSpPr>
        <p:spPr>
          <a:xfrm>
            <a:off x="235231" y="304800"/>
            <a:ext cx="1136370" cy="838200"/>
          </a:xfrm>
          <a:prstGeom prst="rect">
            <a:avLst/>
          </a:prstGeom>
          <a:noFill/>
          <a:ln w="571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descr="Scanners, Cameras and Images | Hull University Teaching Hospitals NHS Trust">
            <a:extLst>
              <a:ext uri="{FF2B5EF4-FFF2-40B4-BE49-F238E27FC236}">
                <a16:creationId xmlns:a16="http://schemas.microsoft.com/office/drawing/2014/main" id="{B2A26316-F1BA-4899-B81D-D46F9FE0A3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6109" y="1704291"/>
            <a:ext cx="1496491" cy="209508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tarburst galaxy emits intense gamma rays - Futurity">
            <a:extLst>
              <a:ext uri="{FF2B5EF4-FFF2-40B4-BE49-F238E27FC236}">
                <a16:creationId xmlns:a16="http://schemas.microsoft.com/office/drawing/2014/main" id="{D8E24C14-F8F2-46A7-BE37-8C091B61635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81200" y="1704291"/>
            <a:ext cx="3048024" cy="207494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Gamma ray - Wikiwand">
            <a:extLst>
              <a:ext uri="{FF2B5EF4-FFF2-40B4-BE49-F238E27FC236}">
                <a16:creationId xmlns:a16="http://schemas.microsoft.com/office/drawing/2014/main" id="{0EFF4B26-654D-4B1C-B77E-BEE075A12CF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 y="4118027"/>
            <a:ext cx="8088706" cy="22795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9814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Algoritam kolorizacije</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lnSpcReduction="10000"/>
              </a:bodyPr>
              <a:lstStyle/>
              <a:p>
                <a:r>
                  <a:rPr lang="sr-Latn-RS" dirty="0"/>
                  <a:t>Promene u boji odgovaraju promeni u intenzitetu</a:t>
                </a:r>
              </a:p>
              <a:p>
                <a:pPr lvl="1"/>
                <a:r>
                  <a:rPr lang="sr-Latn-RS" dirty="0"/>
                  <a:t>Ako dva piksela imaju sličan intenzitet, onda imaju i sličnu boju</a:t>
                </a:r>
              </a:p>
              <a:p>
                <a:endParaRPr lang="sr-Latn-RS" dirty="0"/>
              </a:p>
              <a:p>
                <a:r>
                  <a:rPr lang="sr-Latn-RS" dirty="0"/>
                  <a:t>Napravićemo otežinjenu šemu: dodeliti boju pikselu na osnovu boje susednih piksela koji su sličnog intenziteta</a:t>
                </a:r>
              </a:p>
              <a:p>
                <a:endParaRPr lang="sr-Latn-RS" dirty="0"/>
              </a:p>
              <a:p>
                <a:pPr>
                  <a:spcAft>
                    <a:spcPts val="1200"/>
                  </a:spcAft>
                </a:pPr>
                <a:r>
                  <a:rPr lang="sr-Latn-RS" dirty="0"/>
                  <a:t>YUV model boja (U - intenzitet)</a:t>
                </a:r>
              </a:p>
              <a:p>
                <a:pPr marL="0" indent="0">
                  <a:spcAft>
                    <a:spcPts val="1200"/>
                  </a:spcAft>
                  <a:buNone/>
                </a:pPr>
                <a14:m>
                  <m:oMathPara xmlns:m="http://schemas.openxmlformats.org/officeDocument/2006/math">
                    <m:oMathParaPr>
                      <m:jc m:val="centerGroup"/>
                    </m:oMathParaPr>
                    <m:oMath xmlns:m="http://schemas.openxmlformats.org/officeDocument/2006/math">
                      <m:r>
                        <a:rPr lang="sr-Latn-RS" b="0" i="1" smtClean="0">
                          <a:latin typeface="Cambria Math"/>
                        </a:rPr>
                        <m:t>𝐽</m:t>
                      </m:r>
                      <m:d>
                        <m:dPr>
                          <m:ctrlPr>
                            <a:rPr lang="sr-Latn-RS" b="0" i="1" smtClean="0">
                              <a:latin typeface="Cambria Math" panose="02040503050406030204" pitchFamily="18" charset="0"/>
                            </a:rPr>
                          </m:ctrlPr>
                        </m:dPr>
                        <m:e>
                          <m:r>
                            <a:rPr lang="sr-Latn-RS" b="0" i="1" smtClean="0">
                              <a:latin typeface="Cambria Math"/>
                            </a:rPr>
                            <m:t>𝑈</m:t>
                          </m:r>
                        </m:e>
                      </m:d>
                      <m:r>
                        <a:rPr lang="en-US" b="0" i="1" smtClean="0">
                          <a:latin typeface="Cambria Math"/>
                        </a:rPr>
                        <m:t>=</m:t>
                      </m:r>
                      <m:nary>
                        <m:naryPr>
                          <m:chr m:val="∑"/>
                          <m:supHide m:val="on"/>
                          <m:ctrlPr>
                            <a:rPr lang="en-US" b="0" i="1" smtClean="0">
                              <a:latin typeface="Cambria Math" panose="02040503050406030204" pitchFamily="18" charset="0"/>
                            </a:rPr>
                          </m:ctrlPr>
                        </m:naryPr>
                        <m:sub>
                          <m:r>
                            <a:rPr lang="en-US" b="0" i="1" smtClean="0">
                              <a:latin typeface="Cambria Math"/>
                            </a:rPr>
                            <m:t>𝑟</m:t>
                          </m:r>
                        </m:sub>
                        <m:sup/>
                        <m:e>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a:rPr>
                                    <m:t>𝑈</m:t>
                                  </m:r>
                                  <m:d>
                                    <m:dPr>
                                      <m:ctrlPr>
                                        <a:rPr lang="en-US" b="0" i="1" smtClean="0">
                                          <a:latin typeface="Cambria Math" panose="02040503050406030204" pitchFamily="18" charset="0"/>
                                        </a:rPr>
                                      </m:ctrlPr>
                                    </m:dPr>
                                    <m:e>
                                      <m:r>
                                        <a:rPr lang="en-US" b="0" i="1" smtClean="0">
                                          <a:latin typeface="Cambria Math"/>
                                        </a:rPr>
                                        <m:t>𝑟</m:t>
                                      </m:r>
                                    </m:e>
                                  </m:d>
                                  <m:r>
                                    <a:rPr lang="en-US" b="0" i="1" smtClean="0">
                                      <a:latin typeface="Cambria Math"/>
                                    </a:rPr>
                                    <m:t>−</m:t>
                                  </m:r>
                                  <m:nary>
                                    <m:naryPr>
                                      <m:chr m:val="∑"/>
                                      <m:supHide m:val="on"/>
                                      <m:ctrlPr>
                                        <a:rPr lang="en-US" b="0" i="1" smtClean="0">
                                          <a:latin typeface="Cambria Math" panose="02040503050406030204" pitchFamily="18" charset="0"/>
                                        </a:rPr>
                                      </m:ctrlPr>
                                    </m:naryPr>
                                    <m:sub>
                                      <m:r>
                                        <a:rPr lang="en-US" b="0" i="1" smtClean="0">
                                          <a:latin typeface="Cambria Math"/>
                                        </a:rPr>
                                        <m:t>𝑠</m:t>
                                      </m:r>
                                      <m:r>
                                        <a:rPr lang="en-US" b="0" i="1" smtClean="0">
                                          <a:latin typeface="Cambria Math"/>
                                        </a:rPr>
                                        <m:t>∈</m:t>
                                      </m:r>
                                      <m:r>
                                        <a:rPr lang="en-US" b="0" i="1" smtClean="0">
                                          <a:latin typeface="Cambria Math"/>
                                          <a:ea typeface="Cambria Math"/>
                                        </a:rPr>
                                        <m:t>𝒩</m:t>
                                      </m:r>
                                      <m:d>
                                        <m:dPr>
                                          <m:ctrlPr>
                                            <a:rPr lang="en-US" b="0" i="1" smtClean="0">
                                              <a:latin typeface="Cambria Math" panose="02040503050406030204" pitchFamily="18" charset="0"/>
                                              <a:ea typeface="Cambria Math"/>
                                            </a:rPr>
                                          </m:ctrlPr>
                                        </m:dPr>
                                        <m:e>
                                          <m:r>
                                            <a:rPr lang="en-US" b="0" i="1" smtClean="0">
                                              <a:latin typeface="Cambria Math"/>
                                              <a:ea typeface="Cambria Math"/>
                                            </a:rPr>
                                            <m:t>𝑟</m:t>
                                          </m:r>
                                        </m:e>
                                      </m:d>
                                    </m:sub>
                                    <m:sup/>
                                    <m:e>
                                      <m:sSub>
                                        <m:sSubPr>
                                          <m:ctrlPr>
                                            <a:rPr lang="en-US" b="0" i="1" smtClean="0">
                                              <a:latin typeface="Cambria Math" panose="02040503050406030204" pitchFamily="18" charset="0"/>
                                              <a:ea typeface="Cambria Math"/>
                                            </a:rPr>
                                          </m:ctrlPr>
                                        </m:sSubPr>
                                        <m:e>
                                          <m:r>
                                            <a:rPr lang="en-US" b="0" i="1" smtClean="0">
                                              <a:latin typeface="Cambria Math"/>
                                              <a:ea typeface="Cambria Math"/>
                                            </a:rPr>
                                            <m:t>𝑤</m:t>
                                          </m:r>
                                        </m:e>
                                        <m:sub>
                                          <m:r>
                                            <a:rPr lang="en-US" b="0" i="1" smtClean="0">
                                              <a:latin typeface="Cambria Math"/>
                                              <a:ea typeface="Cambria Math"/>
                                            </a:rPr>
                                            <m:t>𝑟𝑠</m:t>
                                          </m:r>
                                        </m:sub>
                                      </m:sSub>
                                      <m:r>
                                        <a:rPr lang="en-US" b="0" i="1" smtClean="0">
                                          <a:latin typeface="Cambria Math"/>
                                          <a:ea typeface="Cambria Math"/>
                                        </a:rPr>
                                        <m:t>𝑈</m:t>
                                      </m:r>
                                      <m:d>
                                        <m:dPr>
                                          <m:ctrlPr>
                                            <a:rPr lang="en-US" b="0" i="1" smtClean="0">
                                              <a:latin typeface="Cambria Math" panose="02040503050406030204" pitchFamily="18" charset="0"/>
                                              <a:ea typeface="Cambria Math"/>
                                            </a:rPr>
                                          </m:ctrlPr>
                                        </m:dPr>
                                        <m:e>
                                          <m:r>
                                            <a:rPr lang="en-US" b="0" i="1" smtClean="0">
                                              <a:latin typeface="Cambria Math"/>
                                              <a:ea typeface="Cambria Math"/>
                                            </a:rPr>
                                            <m:t>𝑠</m:t>
                                          </m:r>
                                        </m:e>
                                      </m:d>
                                    </m:e>
                                  </m:nary>
                                </m:e>
                              </m:d>
                            </m:e>
                            <m:sup>
                              <m:r>
                                <a:rPr lang="en-US" b="0" i="1" smtClean="0">
                                  <a:latin typeface="Cambria Math"/>
                                </a:rPr>
                                <m:t>2</m:t>
                              </m:r>
                            </m:sup>
                          </m:sSup>
                        </m:e>
                      </m:nary>
                    </m:oMath>
                  </m:oMathPara>
                </a14:m>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a:rPr>
                            <m:t>𝑤</m:t>
                          </m:r>
                        </m:e>
                        <m:sub>
                          <m:r>
                            <a:rPr lang="en-US" b="0" i="1" smtClean="0">
                              <a:latin typeface="Cambria Math"/>
                            </a:rPr>
                            <m:t>𝑟𝑠</m:t>
                          </m:r>
                        </m:sub>
                      </m:sSub>
                      <m:r>
                        <a:rPr lang="en-US" b="0" i="1" smtClean="0">
                          <a:latin typeface="Cambria Math"/>
                          <a:ea typeface="Cambria Math"/>
                        </a:rPr>
                        <m:t>∝</m:t>
                      </m:r>
                      <m:sSup>
                        <m:sSupPr>
                          <m:ctrlPr>
                            <a:rPr lang="en-US" b="0" i="1" smtClean="0">
                              <a:latin typeface="Cambria Math" panose="02040503050406030204" pitchFamily="18" charset="0"/>
                              <a:ea typeface="Cambria Math"/>
                            </a:rPr>
                          </m:ctrlPr>
                        </m:sSupPr>
                        <m:e>
                          <m:r>
                            <a:rPr lang="en-US" b="0" i="1" smtClean="0">
                              <a:latin typeface="Cambria Math"/>
                              <a:ea typeface="Cambria Math"/>
                            </a:rPr>
                            <m:t>𝑒</m:t>
                          </m:r>
                        </m:e>
                        <m:sup>
                          <m:r>
                            <a:rPr lang="en-US" b="0" i="1" smtClean="0">
                              <a:latin typeface="Cambria Math"/>
                              <a:ea typeface="Cambria Math"/>
                            </a:rPr>
                            <m:t>−</m:t>
                          </m:r>
                          <m:sSup>
                            <m:sSupPr>
                              <m:ctrlPr>
                                <a:rPr lang="en-US" b="0" i="1" smtClean="0">
                                  <a:latin typeface="Cambria Math" panose="02040503050406030204" pitchFamily="18" charset="0"/>
                                  <a:ea typeface="Cambria Math"/>
                                </a:rPr>
                              </m:ctrlPr>
                            </m:sSupPr>
                            <m:e>
                              <m:d>
                                <m:dPr>
                                  <m:ctrlPr>
                                    <a:rPr lang="en-US" b="0" i="1" smtClean="0">
                                      <a:latin typeface="Cambria Math" panose="02040503050406030204" pitchFamily="18" charset="0"/>
                                      <a:ea typeface="Cambria Math"/>
                                    </a:rPr>
                                  </m:ctrlPr>
                                </m:dPr>
                                <m:e>
                                  <m:r>
                                    <a:rPr lang="en-US" b="0" i="1" smtClean="0">
                                      <a:latin typeface="Cambria Math"/>
                                      <a:ea typeface="Cambria Math"/>
                                    </a:rPr>
                                    <m:t>𝑌</m:t>
                                  </m:r>
                                  <m:d>
                                    <m:dPr>
                                      <m:ctrlPr>
                                        <a:rPr lang="en-US" b="0" i="1" smtClean="0">
                                          <a:latin typeface="Cambria Math" panose="02040503050406030204" pitchFamily="18" charset="0"/>
                                          <a:ea typeface="Cambria Math"/>
                                        </a:rPr>
                                      </m:ctrlPr>
                                    </m:dPr>
                                    <m:e>
                                      <m:r>
                                        <a:rPr lang="en-US" b="0" i="1" smtClean="0">
                                          <a:latin typeface="Cambria Math"/>
                                          <a:ea typeface="Cambria Math"/>
                                        </a:rPr>
                                        <m:t>𝑟</m:t>
                                      </m:r>
                                    </m:e>
                                  </m:d>
                                  <m:r>
                                    <a:rPr lang="en-US" b="0" i="1" smtClean="0">
                                      <a:latin typeface="Cambria Math"/>
                                      <a:ea typeface="Cambria Math"/>
                                    </a:rPr>
                                    <m:t>−</m:t>
                                  </m:r>
                                  <m:r>
                                    <a:rPr lang="en-US" b="0" i="1" smtClean="0">
                                      <a:latin typeface="Cambria Math"/>
                                      <a:ea typeface="Cambria Math"/>
                                    </a:rPr>
                                    <m:t>𝑌</m:t>
                                  </m:r>
                                  <m:d>
                                    <m:dPr>
                                      <m:ctrlPr>
                                        <a:rPr lang="en-US" b="0" i="1" smtClean="0">
                                          <a:latin typeface="Cambria Math" panose="02040503050406030204" pitchFamily="18" charset="0"/>
                                          <a:ea typeface="Cambria Math"/>
                                        </a:rPr>
                                      </m:ctrlPr>
                                    </m:dPr>
                                    <m:e>
                                      <m:r>
                                        <a:rPr lang="en-US" b="0" i="1" smtClean="0">
                                          <a:latin typeface="Cambria Math"/>
                                          <a:ea typeface="Cambria Math"/>
                                        </a:rPr>
                                        <m:t>𝑠</m:t>
                                      </m:r>
                                    </m:e>
                                  </m:d>
                                </m:e>
                              </m:d>
                            </m:e>
                            <m:sup>
                              <m:r>
                                <a:rPr lang="en-US" b="0" i="1" smtClean="0">
                                  <a:latin typeface="Cambria Math"/>
                                  <a:ea typeface="Cambria Math"/>
                                </a:rPr>
                                <m:t>2</m:t>
                              </m:r>
                            </m:sup>
                          </m:sSup>
                          <m:r>
                            <a:rPr lang="en-US" b="0" i="1" smtClean="0">
                              <a:latin typeface="Cambria Math"/>
                              <a:ea typeface="Cambria Math"/>
                            </a:rPr>
                            <m:t>/2</m:t>
                          </m:r>
                          <m:sSubSup>
                            <m:sSubSupPr>
                              <m:ctrlPr>
                                <a:rPr lang="en-US" b="0" i="1" smtClean="0">
                                  <a:latin typeface="Cambria Math" panose="02040503050406030204" pitchFamily="18" charset="0"/>
                                  <a:ea typeface="Cambria Math"/>
                                </a:rPr>
                              </m:ctrlPr>
                            </m:sSubSupPr>
                            <m:e>
                              <m:r>
                                <a:rPr lang="en-US" b="0" i="1" smtClean="0">
                                  <a:latin typeface="Cambria Math"/>
                                  <a:ea typeface="Cambria Math"/>
                                </a:rPr>
                                <m:t>𝜎</m:t>
                              </m:r>
                            </m:e>
                            <m:sub>
                              <m:r>
                                <a:rPr lang="en-US" b="0" i="1" smtClean="0">
                                  <a:latin typeface="Cambria Math"/>
                                  <a:ea typeface="Cambria Math"/>
                                </a:rPr>
                                <m:t>𝑟</m:t>
                              </m:r>
                            </m:sub>
                            <m:sup>
                              <m:r>
                                <a:rPr lang="en-US" b="0" i="1" smtClean="0">
                                  <a:latin typeface="Cambria Math"/>
                                  <a:ea typeface="Cambria Math"/>
                                </a:rPr>
                                <m:t>2</m:t>
                              </m:r>
                            </m:sup>
                          </m:sSubSup>
                        </m:sup>
                      </m:sSup>
                    </m:oMath>
                  </m:oMathPara>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3"/>
                <a:stretch>
                  <a:fillRect l="-1166" t="-2616"/>
                </a:stretch>
              </a:blipFill>
            </p:spPr>
            <p:txBody>
              <a:bodyPr/>
              <a:lstStyle/>
              <a:p>
                <a:r>
                  <a:rPr lang="en-US">
                    <a:noFill/>
                  </a:rPr>
                  <a:t> </a:t>
                </a:r>
              </a:p>
            </p:txBody>
          </p:sp>
        </mc:Fallback>
      </mc:AlternateContent>
      <p:pic>
        <p:nvPicPr>
          <p:cNvPr id="1536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03215" y="5486400"/>
            <a:ext cx="1888385"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19372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5362"/>
                                        </p:tgtEl>
                                        <p:attrNameLst>
                                          <p:attrName>style.visibility</p:attrName>
                                        </p:attrNameLst>
                                      </p:cBhvr>
                                      <p:to>
                                        <p:strVal val="visible"/>
                                      </p:to>
                                    </p:set>
                                    <p:animEffect transition="in" filter="fade">
                                      <p:cBhvr>
                                        <p:cTn id="31" dur="500"/>
                                        <p:tgtEl>
                                          <p:spTgt spid="15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Rezultat</a:t>
            </a:r>
            <a:endParaRPr lang="en-US" dirty="0"/>
          </a:p>
        </p:txBody>
      </p:sp>
      <p:sp>
        <p:nvSpPr>
          <p:cNvPr id="3" name="Content Placeholder 2"/>
          <p:cNvSpPr>
            <a:spLocks noGrp="1"/>
          </p:cNvSpPr>
          <p:nvPr>
            <p:ph idx="1"/>
          </p:nvPr>
        </p:nvSpPr>
        <p:spPr>
          <a:xfrm>
            <a:off x="130629" y="4038600"/>
            <a:ext cx="8882742" cy="2211474"/>
          </a:xfrm>
        </p:spPr>
        <p:txBody>
          <a:bodyPr>
            <a:normAutofit fontScale="77500" lnSpcReduction="20000"/>
          </a:bodyPr>
          <a:lstStyle/>
          <a:p>
            <a:r>
              <a:rPr lang="sr-Latn-RS" dirty="0"/>
              <a:t>Rezultati su konzistentni sa time kako je u istoriji opisano da je slika izgledala u tom periodu</a:t>
            </a:r>
          </a:p>
          <a:p>
            <a:r>
              <a:rPr lang="sr-Latn-RS" dirty="0"/>
              <a:t>Prikazuje kako je Matis krenuo od obojene, prirodnije scene ali ju je promenio kako bi istražio nove pravce i reflektovao težu atmosferu koja je vladala usled Prvog svetskog rata</a:t>
            </a:r>
          </a:p>
          <a:p>
            <a:r>
              <a:rPr lang="sr-Latn-RS" dirty="0"/>
              <a:t>Obojena verzija je pomogla istoričarima da vizualizuju proces Matisovog stvaranja i da identifikuju ostale radove umetnika koji reflektuju isti proces</a:t>
            </a:r>
            <a:endParaRPr lang="en-US" dirty="0"/>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588" y="1122239"/>
            <a:ext cx="8878824" cy="27633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35146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dirty="0"/>
              <a:t>TODO	</a:t>
            </a:r>
            <a:endParaRPr lang="en-US" dirty="0"/>
          </a:p>
        </p:txBody>
      </p:sp>
      <p:sp>
        <p:nvSpPr>
          <p:cNvPr id="3" name="Content Placeholder 2"/>
          <p:cNvSpPr>
            <a:spLocks noGrp="1"/>
          </p:cNvSpPr>
          <p:nvPr>
            <p:ph idx="1"/>
          </p:nvPr>
        </p:nvSpPr>
        <p:spPr/>
        <p:txBody>
          <a:bodyPr/>
          <a:lstStyle/>
          <a:p>
            <a:r>
              <a:rPr lang="sr-Latn-RS" dirty="0"/>
              <a:t>RGB to HSV</a:t>
            </a:r>
          </a:p>
          <a:p>
            <a:r>
              <a:rPr lang="sr-Latn-RS" dirty="0"/>
              <a:t>Proširiti kolorizaciju</a:t>
            </a:r>
            <a:endParaRPr lang="en-US" dirty="0"/>
          </a:p>
        </p:txBody>
      </p:sp>
    </p:spTree>
    <p:extLst>
      <p:ext uri="{BB962C8B-B14F-4D97-AF65-F5344CB8AC3E}">
        <p14:creationId xmlns:p14="http://schemas.microsoft.com/office/powerpoint/2010/main" val="1528497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Related image">
            <a:extLst>
              <a:ext uri="{FF2B5EF4-FFF2-40B4-BE49-F238E27FC236}">
                <a16:creationId xmlns:a16="http://schemas.microsoft.com/office/drawing/2014/main" id="{ECBDCB1A-E5FB-40A5-9418-DB2E5324A10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4539" y="1436539"/>
            <a:ext cx="3075861" cy="252733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Image result for x-ray for printed circuits">
            <a:extLst>
              <a:ext uri="{FF2B5EF4-FFF2-40B4-BE49-F238E27FC236}">
                <a16:creationId xmlns:a16="http://schemas.microsoft.com/office/drawing/2014/main" id="{980D5CFC-4265-4D17-BCEE-00A7BFC9221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34000" y="4121323"/>
            <a:ext cx="3624588" cy="26000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quarknet.fnal.gov/fnal-uc/quarknet-summer-research/QNET2010/Astronomy/em_spectrum.jpg">
            <a:extLst>
              <a:ext uri="{FF2B5EF4-FFF2-40B4-BE49-F238E27FC236}">
                <a16:creationId xmlns:a16="http://schemas.microsoft.com/office/drawing/2014/main" id="{01C9E1E5-C6A0-46BE-849A-8DCBFE1ACB50}"/>
              </a:ext>
            </a:extLst>
          </p:cNvPr>
          <p:cNvPicPr>
            <a:picLocks noChangeAspect="1" noChangeArrowheads="1"/>
          </p:cNvPicPr>
          <p:nvPr/>
        </p:nvPicPr>
        <p:blipFill rotWithShape="1">
          <a:blip r:embed="rId5" cstate="print"/>
          <a:srcRect t="33872" b="38709"/>
          <a:stretch/>
        </p:blipFill>
        <p:spPr bwMode="auto">
          <a:xfrm>
            <a:off x="0" y="0"/>
            <a:ext cx="6633304" cy="1143000"/>
          </a:xfrm>
          <a:prstGeom prst="rect">
            <a:avLst/>
          </a:prstGeom>
          <a:noFill/>
        </p:spPr>
      </p:pic>
      <p:sp>
        <p:nvSpPr>
          <p:cNvPr id="6" name="Rectangle 5">
            <a:extLst>
              <a:ext uri="{FF2B5EF4-FFF2-40B4-BE49-F238E27FC236}">
                <a16:creationId xmlns:a16="http://schemas.microsoft.com/office/drawing/2014/main" id="{9BB884C8-0797-4DA8-859C-CC36818C5DAF}"/>
              </a:ext>
            </a:extLst>
          </p:cNvPr>
          <p:cNvSpPr/>
          <p:nvPr/>
        </p:nvSpPr>
        <p:spPr>
          <a:xfrm>
            <a:off x="1371601" y="304800"/>
            <a:ext cx="1143000" cy="838200"/>
          </a:xfrm>
          <a:prstGeom prst="rect">
            <a:avLst/>
          </a:prstGeom>
          <a:noFill/>
          <a:ln w="571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79D44EB-888B-4955-80C5-44C257F464A9}"/>
              </a:ext>
            </a:extLst>
          </p:cNvPr>
          <p:cNvSpPr/>
          <p:nvPr/>
        </p:nvSpPr>
        <p:spPr>
          <a:xfrm>
            <a:off x="-35525" y="4003423"/>
            <a:ext cx="3395988" cy="932550"/>
          </a:xfrm>
          <a:prstGeom prst="rect">
            <a:avLst/>
          </a:prstGeom>
        </p:spPr>
        <p:txBody>
          <a:bodyPr wrap="square">
            <a:spAutoFit/>
          </a:bodyPr>
          <a:lstStyle/>
          <a:p>
            <a:pPr algn="ctr">
              <a:spcAft>
                <a:spcPts val="600"/>
              </a:spcAft>
            </a:pPr>
            <a:r>
              <a:rPr lang="en-US" sz="2400" dirty="0" err="1"/>
              <a:t>Rendgenski</a:t>
            </a:r>
            <a:r>
              <a:rPr lang="en-US" sz="2400" dirty="0"/>
              <a:t> </a:t>
            </a:r>
            <a:r>
              <a:rPr lang="en-US" sz="2400" dirty="0" err="1"/>
              <a:t>snimci</a:t>
            </a:r>
            <a:endParaRPr lang="sr-Latn-RS" sz="2400" dirty="0"/>
          </a:p>
          <a:p>
            <a:pPr algn="ctr">
              <a:spcAft>
                <a:spcPts val="600"/>
              </a:spcAft>
            </a:pPr>
            <a:r>
              <a:rPr lang="sr-Latn-RS" sz="2400" dirty="0"/>
              <a:t>medicinska dijagnostika</a:t>
            </a:r>
            <a:endParaRPr lang="en-US" sz="2400" dirty="0"/>
          </a:p>
        </p:txBody>
      </p:sp>
      <p:pic>
        <p:nvPicPr>
          <p:cNvPr id="2050" name="Picture 2" descr="How X-Ray Astronomy Works">
            <a:extLst>
              <a:ext uri="{FF2B5EF4-FFF2-40B4-BE49-F238E27FC236}">
                <a16:creationId xmlns:a16="http://schemas.microsoft.com/office/drawing/2014/main" id="{386C7D67-A272-46BF-91D3-5D618DBDCD6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60464" y="1436658"/>
            <a:ext cx="3369620" cy="252721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F678D83B-3E24-4319-AD7A-17A7F1911770}"/>
              </a:ext>
            </a:extLst>
          </p:cNvPr>
          <p:cNvSpPr/>
          <p:nvPr/>
        </p:nvSpPr>
        <p:spPr>
          <a:xfrm>
            <a:off x="6890148" y="3498254"/>
            <a:ext cx="1707135" cy="461665"/>
          </a:xfrm>
          <a:prstGeom prst="rect">
            <a:avLst/>
          </a:prstGeom>
        </p:spPr>
        <p:txBody>
          <a:bodyPr wrap="none">
            <a:spAutoFit/>
          </a:bodyPr>
          <a:lstStyle/>
          <a:p>
            <a:pPr algn="ctr">
              <a:spcAft>
                <a:spcPts val="600"/>
              </a:spcAft>
            </a:pPr>
            <a:r>
              <a:rPr lang="sr-Latn-RS" sz="2400" dirty="0"/>
              <a:t>Astronomija</a:t>
            </a:r>
          </a:p>
        </p:txBody>
      </p:sp>
      <p:sp>
        <p:nvSpPr>
          <p:cNvPr id="10" name="Rectangle 9">
            <a:extLst>
              <a:ext uri="{FF2B5EF4-FFF2-40B4-BE49-F238E27FC236}">
                <a16:creationId xmlns:a16="http://schemas.microsoft.com/office/drawing/2014/main" id="{A62EE1FD-C627-4E0B-BD09-38F70BCD2173}"/>
              </a:ext>
            </a:extLst>
          </p:cNvPr>
          <p:cNvSpPr/>
          <p:nvPr/>
        </p:nvSpPr>
        <p:spPr>
          <a:xfrm>
            <a:off x="3889088" y="4167502"/>
            <a:ext cx="1365823" cy="461665"/>
          </a:xfrm>
          <a:prstGeom prst="rect">
            <a:avLst/>
          </a:prstGeom>
        </p:spPr>
        <p:txBody>
          <a:bodyPr wrap="none">
            <a:spAutoFit/>
          </a:bodyPr>
          <a:lstStyle/>
          <a:p>
            <a:pPr algn="ctr">
              <a:spcAft>
                <a:spcPts val="600"/>
              </a:spcAft>
            </a:pPr>
            <a:r>
              <a:rPr lang="sr-Latn-RS" sz="2400" dirty="0"/>
              <a:t>Industrija</a:t>
            </a:r>
          </a:p>
        </p:txBody>
      </p:sp>
      <p:sp>
        <p:nvSpPr>
          <p:cNvPr id="9" name="Speech Bubble: Rectangle with Corners Rounded 8">
            <a:extLst>
              <a:ext uri="{FF2B5EF4-FFF2-40B4-BE49-F238E27FC236}">
                <a16:creationId xmlns:a16="http://schemas.microsoft.com/office/drawing/2014/main" id="{9A1817A0-E6A7-4186-87F0-DF32F54680EE}"/>
              </a:ext>
            </a:extLst>
          </p:cNvPr>
          <p:cNvSpPr/>
          <p:nvPr/>
        </p:nvSpPr>
        <p:spPr>
          <a:xfrm>
            <a:off x="304799" y="5078256"/>
            <a:ext cx="4615188" cy="932550"/>
          </a:xfrm>
          <a:prstGeom prst="wedgeRoundRectCallout">
            <a:avLst>
              <a:gd name="adj1" fmla="val 60153"/>
              <a:gd name="adj2" fmla="val -22805"/>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sr-Latn-RS" sz="2400" dirty="0" err="1">
                <a:solidFill>
                  <a:schemeClr val="tx1"/>
                </a:solidFill>
              </a:rPr>
              <a:t>Automatsk</a:t>
            </a:r>
            <a:r>
              <a:rPr lang="en-US" sz="2400" dirty="0">
                <a:solidFill>
                  <a:schemeClr val="tx1"/>
                </a:solidFill>
              </a:rPr>
              <a:t>a</a:t>
            </a:r>
            <a:r>
              <a:rPr lang="sr-Latn-RS" sz="2400" dirty="0">
                <a:solidFill>
                  <a:schemeClr val="tx1"/>
                </a:solidFill>
              </a:rPr>
              <a:t> </a:t>
            </a:r>
            <a:r>
              <a:rPr lang="en-US" sz="2400" dirty="0" err="1">
                <a:solidFill>
                  <a:schemeClr val="tx1"/>
                </a:solidFill>
              </a:rPr>
              <a:t>inspekcija</a:t>
            </a:r>
            <a:r>
              <a:rPr lang="en-US" sz="2400" dirty="0">
                <a:solidFill>
                  <a:schemeClr val="tx1"/>
                </a:solidFill>
              </a:rPr>
              <a:t> </a:t>
            </a:r>
            <a:r>
              <a:rPr lang="sr-Latn-RS" sz="2400" dirty="0">
                <a:solidFill>
                  <a:schemeClr val="tx1"/>
                </a:solidFill>
              </a:rPr>
              <a:t>štampanih ploča</a:t>
            </a:r>
            <a:endParaRPr lang="en-US" sz="2400" dirty="0">
              <a:solidFill>
                <a:schemeClr val="tx1"/>
              </a:solidFill>
            </a:endParaRPr>
          </a:p>
        </p:txBody>
      </p:sp>
      <p:sp>
        <p:nvSpPr>
          <p:cNvPr id="12" name="Rectangle 11">
            <a:extLst>
              <a:ext uri="{FF2B5EF4-FFF2-40B4-BE49-F238E27FC236}">
                <a16:creationId xmlns:a16="http://schemas.microsoft.com/office/drawing/2014/main" id="{64CA8186-BFFB-48CB-8BDA-DEFEAF0658E0}"/>
              </a:ext>
            </a:extLst>
          </p:cNvPr>
          <p:cNvSpPr/>
          <p:nvPr/>
        </p:nvSpPr>
        <p:spPr>
          <a:xfrm>
            <a:off x="304799" y="6050355"/>
            <a:ext cx="4950111" cy="707886"/>
          </a:xfrm>
          <a:prstGeom prst="rect">
            <a:avLst/>
          </a:prstGeom>
        </p:spPr>
        <p:txBody>
          <a:bodyPr wrap="square">
            <a:spAutoFit/>
          </a:bodyPr>
          <a:lstStyle/>
          <a:p>
            <a:pPr algn="ctr"/>
            <a:r>
              <a:rPr lang="en-US" sz="2000" dirty="0" err="1"/>
              <a:t>nedostaju</a:t>
            </a:r>
            <a:r>
              <a:rPr lang="sr-Latn-RS" sz="2000" dirty="0"/>
              <a:t>će komponente</a:t>
            </a:r>
          </a:p>
          <a:p>
            <a:pPr algn="ctr"/>
            <a:r>
              <a:rPr lang="sr-Latn-RS" sz="2000" dirty="0"/>
              <a:t>prelomljene putanje</a:t>
            </a:r>
            <a:endParaRPr lang="en-US" sz="2000" dirty="0"/>
          </a:p>
        </p:txBody>
      </p:sp>
      <p:pic>
        <p:nvPicPr>
          <p:cNvPr id="3074" name="Picture 2">
            <a:extLst>
              <a:ext uri="{FF2B5EF4-FFF2-40B4-BE49-F238E27FC236}">
                <a16:creationId xmlns:a16="http://schemas.microsoft.com/office/drawing/2014/main" id="{4F26ADD5-BA3A-4709-AEA8-79D52567506B}"/>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890148" y="112142"/>
            <a:ext cx="2068440" cy="3053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4305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050"/>
                                        </p:tgtEl>
                                        <p:attrNameLst>
                                          <p:attrName>style.visibility</p:attrName>
                                        </p:attrNameLst>
                                      </p:cBhvr>
                                      <p:to>
                                        <p:strVal val="visible"/>
                                      </p:to>
                                    </p:set>
                                    <p:animEffect transition="in" filter="fade">
                                      <p:cBhvr>
                                        <p:cTn id="20" dur="500"/>
                                        <p:tgtEl>
                                          <p:spTgt spid="205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nodeType="with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2"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right)">
                                      <p:cBhvr>
                                        <p:cTn id="36" dur="500"/>
                                        <p:tgtEl>
                                          <p:spTgt spid="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9" grpId="0" animBg="1"/>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quarknet.fnal.gov/fnal-uc/quarknet-summer-research/QNET2010/Astronomy/em_spectrum.jpg">
            <a:extLst>
              <a:ext uri="{FF2B5EF4-FFF2-40B4-BE49-F238E27FC236}">
                <a16:creationId xmlns:a16="http://schemas.microsoft.com/office/drawing/2014/main" id="{BE44CA7F-65AD-47C0-B922-140D1E1DAD70}"/>
              </a:ext>
            </a:extLst>
          </p:cNvPr>
          <p:cNvPicPr>
            <a:picLocks noChangeAspect="1" noChangeArrowheads="1"/>
          </p:cNvPicPr>
          <p:nvPr/>
        </p:nvPicPr>
        <p:blipFill rotWithShape="1">
          <a:blip r:embed="rId3" cstate="print"/>
          <a:srcRect t="33872" b="38709"/>
          <a:stretch/>
        </p:blipFill>
        <p:spPr bwMode="auto">
          <a:xfrm>
            <a:off x="0" y="0"/>
            <a:ext cx="6633304" cy="1143000"/>
          </a:xfrm>
          <a:prstGeom prst="rect">
            <a:avLst/>
          </a:prstGeom>
          <a:noFill/>
        </p:spPr>
      </p:pic>
      <p:sp>
        <p:nvSpPr>
          <p:cNvPr id="3" name="Rectangle 2">
            <a:extLst>
              <a:ext uri="{FF2B5EF4-FFF2-40B4-BE49-F238E27FC236}">
                <a16:creationId xmlns:a16="http://schemas.microsoft.com/office/drawing/2014/main" id="{9459C64D-16B2-42DC-B640-E202416AAA3A}"/>
              </a:ext>
            </a:extLst>
          </p:cNvPr>
          <p:cNvSpPr/>
          <p:nvPr/>
        </p:nvSpPr>
        <p:spPr>
          <a:xfrm>
            <a:off x="2514600" y="304800"/>
            <a:ext cx="457199" cy="838200"/>
          </a:xfrm>
          <a:prstGeom prst="rect">
            <a:avLst/>
          </a:prstGeom>
          <a:noFill/>
          <a:ln w="571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Image result for fluorescence microscopy">
            <a:extLst>
              <a:ext uri="{FF2B5EF4-FFF2-40B4-BE49-F238E27FC236}">
                <a16:creationId xmlns:a16="http://schemas.microsoft.com/office/drawing/2014/main" id="{2A2C3BF5-0643-41AE-8A59-594379552F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691" y="1326016"/>
            <a:ext cx="4700109" cy="329007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Related image">
            <a:extLst>
              <a:ext uri="{FF2B5EF4-FFF2-40B4-BE49-F238E27FC236}">
                <a16:creationId xmlns:a16="http://schemas.microsoft.com/office/drawing/2014/main" id="{E405E30A-6CE7-46CF-992F-40C2E30B5D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56628" y="3733800"/>
            <a:ext cx="3809238" cy="313437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Image result for ultra violet imaging paintings">
            <a:extLst>
              <a:ext uri="{FF2B5EF4-FFF2-40B4-BE49-F238E27FC236}">
                <a16:creationId xmlns:a16="http://schemas.microsoft.com/office/drawing/2014/main" id="{D41648BC-6524-486D-8FA5-CC7AF8DA1387}"/>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56628" y="1326016"/>
            <a:ext cx="3809238" cy="2405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36160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96C52A97FF7E5488EC659029126AE2C" ma:contentTypeVersion="2" ma:contentTypeDescription="Create a new document." ma:contentTypeScope="" ma:versionID="e568bb5d47638f4eef2379b77cfd99c1">
  <xsd:schema xmlns:xsd="http://www.w3.org/2001/XMLSchema" xmlns:xs="http://www.w3.org/2001/XMLSchema" xmlns:p="http://schemas.microsoft.com/office/2006/metadata/properties" xmlns:ns2="2251ad64-67db-4c38-9aa8-5eaa7f9c85b4" targetNamespace="http://schemas.microsoft.com/office/2006/metadata/properties" ma:root="true" ma:fieldsID="8c0cb49c529b4d87cc39592bba69e2e5" ns2:_="">
    <xsd:import namespace="2251ad64-67db-4c38-9aa8-5eaa7f9c85b4"/>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51ad64-67db-4c38-9aa8-5eaa7f9c85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06AD633-E519-4698-B9EF-3FE737DEAFF9}"/>
</file>

<file path=customXml/itemProps2.xml><?xml version="1.0" encoding="utf-8"?>
<ds:datastoreItem xmlns:ds="http://schemas.openxmlformats.org/officeDocument/2006/customXml" ds:itemID="{B130DBBB-4221-4426-B287-6E3461356264}"/>
</file>

<file path=customXml/itemProps3.xml><?xml version="1.0" encoding="utf-8"?>
<ds:datastoreItem xmlns:ds="http://schemas.openxmlformats.org/officeDocument/2006/customXml" ds:itemID="{D85D351D-3691-44FF-9C45-99FA956274C1}"/>
</file>

<file path=docProps/app.xml><?xml version="1.0" encoding="utf-8"?>
<Properties xmlns="http://schemas.openxmlformats.org/officeDocument/2006/extended-properties" xmlns:vt="http://schemas.openxmlformats.org/officeDocument/2006/docPropsVTypes">
  <Template/>
  <TotalTime>51028</TotalTime>
  <Words>6643</Words>
  <Application>Microsoft Office PowerPoint</Application>
  <PresentationFormat>On-screen Show (4:3)</PresentationFormat>
  <Paragraphs>982</Paragraphs>
  <Slides>72</Slides>
  <Notes>62</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72</vt:i4>
      </vt:variant>
    </vt:vector>
  </HeadingPairs>
  <TitlesOfParts>
    <vt:vector size="79" baseType="lpstr">
      <vt:lpstr>Arial</vt:lpstr>
      <vt:lpstr>Calibri</vt:lpstr>
      <vt:lpstr>Calibri (Body)</vt:lpstr>
      <vt:lpstr>Calibri Light</vt:lpstr>
      <vt:lpstr>Cambria Math</vt:lpstr>
      <vt:lpstr>CMU Serif</vt:lpstr>
      <vt:lpstr>1_Office Theme</vt:lpstr>
      <vt:lpstr>Digitalna reprezentacija slike i videa</vt:lpstr>
      <vt:lpstr>Svetlost kao elektro-magnetno zračenje</vt:lpstr>
      <vt:lpstr>Tipovi slika</vt:lpstr>
      <vt:lpstr>Tipovi slika</vt:lpstr>
      <vt:lpstr>Svetlost kao elektro-magnetno zračenje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Ultrazvučne slike</vt:lpstr>
      <vt:lpstr>Elektronska mikroskopija</vt:lpstr>
      <vt:lpstr>Ljudski vid</vt:lpstr>
      <vt:lpstr>Ljudski vid – Cilj analize</vt:lpstr>
      <vt:lpstr>Ljudski vid</vt:lpstr>
      <vt:lpstr>Ljudski vid</vt:lpstr>
      <vt:lpstr>Ljudski vid</vt:lpstr>
      <vt:lpstr>Ljudski vid</vt:lpstr>
      <vt:lpstr>Ljudski vid</vt:lpstr>
      <vt:lpstr>Ljudski vid</vt:lpstr>
      <vt:lpstr>Ljudski vid</vt:lpstr>
      <vt:lpstr>Ljudski vid</vt:lpstr>
      <vt:lpstr>Ljudski vid</vt:lpstr>
      <vt:lpstr>Ljudski vid</vt:lpstr>
      <vt:lpstr>Ljudski vid – rezolucija</vt:lpstr>
      <vt:lpstr>Ljudski vid</vt:lpstr>
      <vt:lpstr>Ljudski vid</vt:lpstr>
      <vt:lpstr>Ljudski vid</vt:lpstr>
      <vt:lpstr>Ljudski vid</vt:lpstr>
      <vt:lpstr>Ljudski vid – optičke iluzije</vt:lpstr>
      <vt:lpstr>Senzori za generisanje slike camera obscura</vt:lpstr>
      <vt:lpstr>Praktična camera obscura</vt:lpstr>
      <vt:lpstr>Fotoaparat i oko</vt:lpstr>
      <vt:lpstr>Rasterizovana slika</vt:lpstr>
      <vt:lpstr>Digitalna reprezentacija slike</vt:lpstr>
      <vt:lpstr>Prostorna diskretizacija</vt:lpstr>
      <vt:lpstr>Konačan broj nijansi</vt:lpstr>
      <vt:lpstr>Konačan broj nijansi</vt:lpstr>
      <vt:lpstr>Primer diskretizacije</vt:lpstr>
      <vt:lpstr>Kvalitet digitalne slike – rezolucija</vt:lpstr>
      <vt:lpstr>Kvalitet digitalne slike – kvantizacija</vt:lpstr>
      <vt:lpstr>Kvalitet digitalne slike – kvantizacija</vt:lpstr>
      <vt:lpstr>Kvalitet digitalne slike – kvantizacija</vt:lpstr>
      <vt:lpstr>Matematički model digitalne slike</vt:lpstr>
      <vt:lpstr>Matematički model digitalne slike</vt:lpstr>
      <vt:lpstr>Digitalna reprezentacija slike</vt:lpstr>
      <vt:lpstr>Digitalna reprezentacija slike</vt:lpstr>
      <vt:lpstr>Digitalna reprezentacija slike</vt:lpstr>
      <vt:lpstr>Binarne slike (binary images)</vt:lpstr>
      <vt:lpstr>Grayscale Images</vt:lpstr>
      <vt:lpstr>Multispectral Images</vt:lpstr>
      <vt:lpstr>Modeli boja</vt:lpstr>
      <vt:lpstr>Aditivni modeli</vt:lpstr>
      <vt:lpstr>Hue Saturation Value (HSV) model</vt:lpstr>
      <vt:lpstr>Suptraktivni (pigmentni) modeli</vt:lpstr>
      <vt:lpstr>Kako konvertovati RGB u Grayscale?</vt:lpstr>
      <vt:lpstr>Kako konvertovati RGB u Grayscale?</vt:lpstr>
      <vt:lpstr>Video</vt:lpstr>
      <vt:lpstr>Pseudo-Coloring</vt:lpstr>
      <vt:lpstr>Satelite images of Washington</vt:lpstr>
      <vt:lpstr>Thematic bands (NASA’s LANDSAT satellite)</vt:lpstr>
      <vt:lpstr>Jupiterova mesec Io</vt:lpstr>
      <vt:lpstr>Medicina</vt:lpstr>
      <vt:lpstr>Kolorizacija</vt:lpstr>
      <vt:lpstr>Kolorizacija</vt:lpstr>
      <vt:lpstr>Kolorizacija</vt:lpstr>
      <vt:lpstr>Algoritam kolorizacije</vt:lpstr>
      <vt:lpstr>Rezultat</vt:lpstr>
      <vt:lpstr>TODO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Jelena</dc:creator>
  <cp:lastModifiedBy>Jelena Slivka</cp:lastModifiedBy>
  <cp:revision>2684</cp:revision>
  <dcterms:created xsi:type="dcterms:W3CDTF">2015-09-10T09:08:14Z</dcterms:created>
  <dcterms:modified xsi:type="dcterms:W3CDTF">2020-10-17T20:57:04Z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0x010100B96C52A97FF7E5488EC659029126AE2C</vt:lpwstr>
  </property>
</Properties>
</file>